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449" r:id="rId3"/>
    <p:sldId id="295" r:id="rId4"/>
    <p:sldId id="396" r:id="rId5"/>
    <p:sldId id="296" r:id="rId6"/>
    <p:sldId id="356" r:id="rId7"/>
    <p:sldId id="400" r:id="rId8"/>
    <p:sldId id="401" r:id="rId9"/>
    <p:sldId id="398" r:id="rId10"/>
    <p:sldId id="403" r:id="rId11"/>
    <p:sldId id="298" r:id="rId12"/>
    <p:sldId id="404" r:id="rId13"/>
    <p:sldId id="405" r:id="rId14"/>
    <p:sldId id="406" r:id="rId15"/>
    <p:sldId id="302" r:id="rId16"/>
    <p:sldId id="407" r:id="rId17"/>
    <p:sldId id="303" r:id="rId18"/>
    <p:sldId id="408" r:id="rId19"/>
    <p:sldId id="411" r:id="rId20"/>
    <p:sldId id="345" r:id="rId21"/>
    <p:sldId id="304" r:id="rId22"/>
    <p:sldId id="412" r:id="rId23"/>
    <p:sldId id="308" r:id="rId24"/>
    <p:sldId id="419" r:id="rId25"/>
    <p:sldId id="413" r:id="rId26"/>
    <p:sldId id="414" r:id="rId27"/>
    <p:sldId id="306" r:id="rId28"/>
    <p:sldId id="393" r:id="rId29"/>
    <p:sldId id="415" r:id="rId30"/>
    <p:sldId id="416" r:id="rId31"/>
    <p:sldId id="311" r:id="rId32"/>
    <p:sldId id="417" r:id="rId33"/>
    <p:sldId id="418" r:id="rId34"/>
    <p:sldId id="420" r:id="rId35"/>
    <p:sldId id="421" r:id="rId36"/>
    <p:sldId id="425" r:id="rId37"/>
    <p:sldId id="422" r:id="rId38"/>
    <p:sldId id="426" r:id="rId39"/>
    <p:sldId id="448" r:id="rId40"/>
    <p:sldId id="427" r:id="rId41"/>
    <p:sldId id="424" r:id="rId42"/>
    <p:sldId id="428" r:id="rId43"/>
    <p:sldId id="429" r:id="rId44"/>
    <p:sldId id="441" r:id="rId45"/>
    <p:sldId id="442" r:id="rId46"/>
    <p:sldId id="434" r:id="rId47"/>
    <p:sldId id="315" r:id="rId48"/>
    <p:sldId id="439" r:id="rId49"/>
    <p:sldId id="430" r:id="rId50"/>
    <p:sldId id="395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0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3A872-727E-4C5B-8C5F-EF53609D2AEB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DF3A872-727E-4C5B-8C5F-EF53609D2AEB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3CBC941-D0AC-4038-8A88-5514CDEA7B5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20688"/>
            <a:ext cx="3639004" cy="2016546"/>
          </a:xfrm>
        </p:spPr>
        <p:txBody>
          <a:bodyPr>
            <a:noAutofit/>
          </a:bodyPr>
          <a:lstStyle/>
          <a:p>
            <a:r>
              <a:rPr lang="uk-UA" sz="3600" i="1" dirty="0"/>
              <a:t>Тема:</a:t>
            </a:r>
            <a:r>
              <a:rPr lang="uk-UA" sz="3600" dirty="0"/>
              <a:t> </a:t>
            </a:r>
            <a:r>
              <a:rPr lang="ru-RU" sz="3600" b="1" dirty="0" err="1" smtClean="0"/>
              <a:t>Артерії</a:t>
            </a:r>
            <a:r>
              <a:rPr lang="ru-RU" sz="3600" b="1" dirty="0" smtClean="0"/>
              <a:t> </a:t>
            </a:r>
            <a:r>
              <a:rPr lang="ru-RU" sz="3600" b="1" dirty="0"/>
              <a:t>великого кола </a:t>
            </a:r>
            <a:r>
              <a:rPr lang="ru-RU" sz="3600" b="1" dirty="0" err="1"/>
              <a:t>кровообігу</a:t>
            </a:r>
            <a:endParaRPr lang="ru-RU" sz="3600" dirty="0"/>
          </a:p>
        </p:txBody>
      </p:sp>
      <p:pic>
        <p:nvPicPr>
          <p:cNvPr id="8194" name="Picture 2" descr="http://vmede.org/sait/content/Anatomija_bili4_t2/10_files/mb4_02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004" y="404664"/>
            <a:ext cx="5325484" cy="619268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70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err="1"/>
              <a:t>Плечоголовний</a:t>
            </a:r>
            <a:r>
              <a:rPr lang="uk-UA" b="1" dirty="0"/>
              <a:t> стовбур (</a:t>
            </a:r>
            <a:r>
              <a:rPr lang="uk-UA" b="1" dirty="0" err="1"/>
              <a:t>truncus</a:t>
            </a:r>
            <a:r>
              <a:rPr lang="uk-UA" b="1" dirty="0"/>
              <a:t> </a:t>
            </a:r>
            <a:r>
              <a:rPr lang="uk-UA" b="1" dirty="0" err="1"/>
              <a:t>brachiocephalicus</a:t>
            </a:r>
            <a:r>
              <a:rPr lang="uk-UA" b="1" dirty="0"/>
              <a:t>)</a:t>
            </a:r>
            <a:endParaRPr lang="ru-RU" b="1" dirty="0"/>
          </a:p>
        </p:txBody>
      </p:sp>
      <p:pic>
        <p:nvPicPr>
          <p:cNvPr id="1843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16"/>
          <a:stretch/>
        </p:blipFill>
        <p:spPr bwMode="auto">
          <a:xfrm>
            <a:off x="83713" y="1412776"/>
            <a:ext cx="4416717" cy="2724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5" r="15770" b="61352"/>
          <a:stretch/>
        </p:blipFill>
        <p:spPr bwMode="auto">
          <a:xfrm>
            <a:off x="13888" y="4137574"/>
            <a:ext cx="4486542" cy="2720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Ð°ÑÑÐ¸Ð½ÐºÐ¸ Ð¿Ð¾ Ð·Ð°Ð¿ÑÐ¾ÑÑ Ð¿Ð¾Ð´ÐºÐ»ÑÑÐ¸ÑÐ½Ð°Ñ Ð°ÑÑÐµÑÐ¸Ñ Ð°Ð½Ð°ÑÐ¾Ð¼Ð¸Ñ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3" r="2381"/>
          <a:stretch/>
        </p:blipFill>
        <p:spPr bwMode="auto">
          <a:xfrm>
            <a:off x="4500430" y="4142115"/>
            <a:ext cx="4553887" cy="2645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00430" y="1556792"/>
            <a:ext cx="455388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/>
              <a:t>Плечоголовний</a:t>
            </a:r>
            <a:r>
              <a:rPr lang="uk-UA" dirty="0"/>
              <a:t> стовбур </a:t>
            </a:r>
            <a:r>
              <a:rPr lang="uk-UA" dirty="0" smtClean="0"/>
              <a:t>має </a:t>
            </a:r>
            <a:r>
              <a:rPr lang="uk-UA" dirty="0"/>
              <a:t>довжину близько 3 см, відходить від дуги аорти </a:t>
            </a:r>
            <a:r>
              <a:rPr lang="uk-UA" dirty="0" smtClean="0"/>
              <a:t>на </a:t>
            </a:r>
            <a:r>
              <a:rPr lang="uk-UA" dirty="0"/>
              <a:t>рівні II правого реберного хряща. Попереду від нього проходить права </a:t>
            </a:r>
            <a:r>
              <a:rPr lang="uk-UA" dirty="0" err="1" smtClean="0"/>
              <a:t>плечеголовна</a:t>
            </a:r>
            <a:r>
              <a:rPr lang="uk-UA" dirty="0" smtClean="0"/>
              <a:t> </a:t>
            </a:r>
            <a:r>
              <a:rPr lang="uk-UA" dirty="0"/>
              <a:t>вена, ззаду - трахея. </a:t>
            </a:r>
            <a:endParaRPr lang="uk-UA" dirty="0" smtClean="0"/>
          </a:p>
          <a:p>
            <a:r>
              <a:rPr lang="uk-UA" dirty="0" smtClean="0"/>
              <a:t>Прямує вверх </a:t>
            </a:r>
            <a:r>
              <a:rPr lang="uk-UA" dirty="0"/>
              <a:t>і </a:t>
            </a:r>
            <a:r>
              <a:rPr lang="uk-UA" dirty="0" smtClean="0"/>
              <a:t>вправо та на </a:t>
            </a:r>
            <a:r>
              <a:rPr lang="uk-UA" dirty="0"/>
              <a:t>рівні правого грудино-ключичного суглоба він ділиться на праві загальну сонну і підключичну артерії. </a:t>
            </a:r>
            <a:endParaRPr lang="ru-RU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6372200" y="5585301"/>
            <a:ext cx="978408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971600" y="2474834"/>
            <a:ext cx="978408" cy="288032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0800000">
            <a:off x="2051720" y="1931838"/>
            <a:ext cx="978408" cy="28803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9915375">
            <a:off x="1095779" y="5353771"/>
            <a:ext cx="978408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5940152" y="5235485"/>
            <a:ext cx="978408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7134584" y="4941168"/>
            <a:ext cx="978408" cy="28803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75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08119E-6 L 0.00173 0.105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52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976" y="620688"/>
            <a:ext cx="6186621" cy="720080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Загальна сонна артерія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a. </a:t>
            </a:r>
            <a:r>
              <a:rPr lang="uk-UA" b="1" dirty="0" err="1"/>
              <a:t>Carotis</a:t>
            </a:r>
            <a:r>
              <a:rPr lang="uk-UA" b="1" dirty="0"/>
              <a:t> </a:t>
            </a:r>
            <a:r>
              <a:rPr lang="uk-UA" b="1" dirty="0" err="1"/>
              <a:t>communis</a:t>
            </a:r>
            <a:r>
              <a:rPr lang="uk-UA" b="1" dirty="0" smtClean="0"/>
              <a:t>)</a:t>
            </a:r>
            <a:endParaRPr lang="ru-RU" b="1" dirty="0"/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3589574"/>
            <a:ext cx="3851921" cy="3223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941" y="1558249"/>
            <a:ext cx="63001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Загальна сонна </a:t>
            </a:r>
            <a:r>
              <a:rPr lang="uk-UA" dirty="0" smtClean="0"/>
              <a:t>артерія, права </a:t>
            </a:r>
            <a:r>
              <a:rPr lang="uk-UA" dirty="0"/>
              <a:t>і ліва, йде </a:t>
            </a:r>
            <a:r>
              <a:rPr lang="uk-UA" dirty="0" smtClean="0"/>
              <a:t>вверх позаду грудино-ключично-соскоподібного </a:t>
            </a:r>
            <a:r>
              <a:rPr lang="uk-UA" dirty="0"/>
              <a:t>і верхнього черевця </a:t>
            </a:r>
            <a:r>
              <a:rPr lang="uk-UA" dirty="0" smtClean="0"/>
              <a:t>лопатково-під'язикового м'язів </a:t>
            </a:r>
            <a:r>
              <a:rPr lang="uk-UA" dirty="0"/>
              <a:t>і </a:t>
            </a:r>
            <a:r>
              <a:rPr lang="uk-UA" dirty="0" smtClean="0"/>
              <a:t>попереду </a:t>
            </a:r>
            <a:r>
              <a:rPr lang="uk-UA" dirty="0"/>
              <a:t>від поперечних відростків шийних хребців. </a:t>
            </a:r>
            <a:endParaRPr lang="uk-UA" dirty="0" smtClean="0"/>
          </a:p>
          <a:p>
            <a:r>
              <a:rPr lang="uk-UA" dirty="0" err="1" smtClean="0"/>
              <a:t>Латерально</a:t>
            </a:r>
            <a:r>
              <a:rPr lang="uk-UA" dirty="0" smtClean="0"/>
              <a:t> від загальної </a:t>
            </a:r>
            <a:r>
              <a:rPr lang="uk-UA" dirty="0"/>
              <a:t>сонної артерії розташовуються внутрішня яремна вена і блукаючий нерв. </a:t>
            </a:r>
            <a:r>
              <a:rPr lang="uk-UA" dirty="0" err="1" smtClean="0"/>
              <a:t>Медіально</a:t>
            </a:r>
            <a:r>
              <a:rPr lang="uk-UA" dirty="0" smtClean="0"/>
              <a:t> </a:t>
            </a:r>
            <a:r>
              <a:rPr lang="uk-UA" dirty="0"/>
              <a:t>артерії лежать трахея і стравохід. </a:t>
            </a:r>
            <a:endParaRPr lang="ru-RU" dirty="0"/>
          </a:p>
        </p:txBody>
      </p:sp>
      <p:pic>
        <p:nvPicPr>
          <p:cNvPr id="103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581609"/>
            <a:ext cx="3672408" cy="3269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4690"/>
            <a:ext cx="2915816" cy="3256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 rot="10800000">
            <a:off x="7407188" y="2952376"/>
            <a:ext cx="978408" cy="2686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6804248" y="5796863"/>
            <a:ext cx="978408" cy="2686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0800000">
            <a:off x="2987824" y="5445224"/>
            <a:ext cx="978408" cy="2686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1652701" y="6165304"/>
            <a:ext cx="978408" cy="26860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6414251" y="2805254"/>
            <a:ext cx="978408" cy="268608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0800000">
            <a:off x="7782656" y="2670950"/>
            <a:ext cx="978408" cy="2686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243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4.52926E-6 C 0.0007 -0.00023 0.00625 -0.00116 0.00747 -0.00254 C 0.01285 -0.00856 0.00521 -0.00463 0.01216 -0.0074 C 0.01528 -0.01434 0.01563 -0.0229 0.01858 -0.02984 C 0.01962 -0.03262 0.02119 -0.03493 0.0224 -0.03747 C 0.0231 -0.03863 0.02431 -0.04118 0.02431 -0.04118 C 0.02622 -0.04904 0.0257 -0.06176 0.03264 -0.06477 C 0.03351 -0.0694 0.03542 -0.07842 0.03542 -0.07842 C 0.03733 -0.09577 0.03924 -0.11173 0.03924 -0.12954 " pathEditMode="relative" ptsTypes="fff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625 -0.00185 -0.00261 -0.00278 -0.00747 -0.0074 C -0.00816 -0.00856 -0.00851 -0.00995 -0.00938 -0.0111 C -0.01025 -0.01226 -0.01146 -0.01249 -0.01216 -0.01365 C -0.01563 -0.01943 -0.01007 -0.01596 -0.01598 -0.01851 C -0.01858 -0.02336 -0.02084 -0.02845 -0.02344 -0.03354 C -0.02414 -0.0347 -0.02535 -0.03724 -0.02535 -0.03724 C -0.02743 -0.0465 -0.02448 -0.03516 -0.02813 -0.04464 C -0.03073 -0.05182 -0.03021 -0.05737 -0.03559 -0.06223 C -0.03785 -0.07171 -0.03455 -0.06107 -0.03924 -0.06708 C -0.03993 -0.06801 -0.03959 -0.06986 -0.04028 -0.07078 C -0.04098 -0.07194 -0.04219 -0.0724 -0.04306 -0.07333 C -0.04723 -0.08166 -0.04983 -0.0923 -0.05521 -0.09947 C -0.05643 -0.10502 -0.05921 -0.11381 -0.06268 -0.11705 C -0.06372 -0.12121 -0.06459 -0.12445 -0.0665 -0.12815 C -0.06893 -0.13856 -0.06719 -0.13347 -0.07205 -0.14319 C -0.07292 -0.14481 -0.07466 -0.14527 -0.0757 -0.14689 " pathEditMode="relative" ptsTypes="ffffffffffffffff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43 0.01018 -0.00174 0.01943 -0.00573 0.02753 C -0.00695 0.03007 -0.01129 0.03238 -0.01129 0.03238 C -0.01372 0.03701 -0.01615 0.03678 -0.01962 0.03979 C -0.02084 0.04233 -0.02153 0.0458 -0.02344 0.04742 C -0.02796 0.05112 -0.03299 0.05228 -0.0375 0.05598 C -0.03872 0.0569 -0.04306 0.05945 -0.04306 0.06107 " pathEditMode="relative" ptsTypes="ffffff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26 -0.01874 -0.00087 -0.03424 -0.00573 -0.05112 C -0.0066 -0.06385 -0.00885 -0.07402 -0.01129 -0.08605 C -0.01285 -0.09438 -0.01372 -0.10271 -0.01597 -0.1108 C -0.01736 -0.12283 -0.01875 -0.13509 -0.02066 -0.14689 C -0.02118 -0.15059 -0.02188 -0.15082 -0.02257 -0.15452 C -0.02292 -0.15661 -0.02344 -0.16054 -0.02344 -0.16054 " pathEditMode="relative" ptsTypes="ffffff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8496944" cy="720079"/>
          </a:xfrm>
        </p:spPr>
        <p:txBody>
          <a:bodyPr>
            <a:normAutofit/>
          </a:bodyPr>
          <a:lstStyle/>
          <a:p>
            <a:r>
              <a:rPr lang="uk-UA" sz="2800" b="1" dirty="0" smtClean="0"/>
              <a:t>біфуркація </a:t>
            </a:r>
            <a:r>
              <a:rPr lang="uk-UA" sz="2800" b="1" dirty="0"/>
              <a:t>загальної сонної артерії</a:t>
            </a:r>
            <a:endParaRPr lang="ru-RU" sz="2800" b="1" dirty="0"/>
          </a:p>
        </p:txBody>
      </p:sp>
      <p:pic>
        <p:nvPicPr>
          <p:cNvPr id="3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t="5204" r="2246" b="6572"/>
          <a:stretch/>
        </p:blipFill>
        <p:spPr bwMode="auto">
          <a:xfrm>
            <a:off x="899592" y="4149080"/>
            <a:ext cx="4067944" cy="26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921" y="4345778"/>
            <a:ext cx="3240360" cy="2478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80728"/>
            <a:ext cx="3275856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3" y="772919"/>
            <a:ext cx="56166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На рівні верхнього краю </a:t>
            </a:r>
            <a:r>
              <a:rPr lang="uk-UA" dirty="0" smtClean="0"/>
              <a:t>щитоподібного хряща, </a:t>
            </a:r>
            <a:r>
              <a:rPr lang="uk-UA" dirty="0"/>
              <a:t>в межах сонного </a:t>
            </a:r>
            <a:r>
              <a:rPr lang="uk-UA" dirty="0" smtClean="0"/>
              <a:t>трикутника, </a:t>
            </a:r>
            <a:r>
              <a:rPr lang="uk-UA" dirty="0"/>
              <a:t>загальна сонна артерія ділиться на зовнішню сонну </a:t>
            </a:r>
            <a:r>
              <a:rPr lang="uk-UA" dirty="0" smtClean="0"/>
              <a:t>артерію і </a:t>
            </a:r>
            <a:r>
              <a:rPr lang="uk-UA" dirty="0"/>
              <a:t>внутрішню сонну </a:t>
            </a:r>
            <a:r>
              <a:rPr lang="uk-UA" dirty="0" smtClean="0"/>
              <a:t>артерію. </a:t>
            </a:r>
          </a:p>
          <a:p>
            <a:r>
              <a:rPr lang="uk-UA" dirty="0" smtClean="0"/>
              <a:t>В </a:t>
            </a:r>
            <a:r>
              <a:rPr lang="uk-UA" dirty="0"/>
              <a:t>області біфуркації загальної сонної артерії </a:t>
            </a:r>
            <a:r>
              <a:rPr lang="uk-UA" dirty="0" smtClean="0"/>
              <a:t>є розширення – </a:t>
            </a:r>
            <a:r>
              <a:rPr lang="uk-UA" b="1" dirty="0" err="1" smtClean="0"/>
              <a:t>каротидний</a:t>
            </a:r>
            <a:r>
              <a:rPr lang="uk-UA" b="1" dirty="0" smtClean="0"/>
              <a:t> синус. </a:t>
            </a:r>
            <a:r>
              <a:rPr lang="uk-UA" dirty="0" smtClean="0"/>
              <a:t>Над місцем біфуркації</a:t>
            </a:r>
            <a:r>
              <a:rPr lang="uk-UA" b="1" dirty="0" smtClean="0"/>
              <a:t> </a:t>
            </a:r>
            <a:r>
              <a:rPr lang="uk-UA" dirty="0" smtClean="0"/>
              <a:t>розташовується </a:t>
            </a:r>
            <a:r>
              <a:rPr lang="uk-UA" dirty="0"/>
              <a:t>невелике тіло довжиною 2,5 мм і товщиною 1,5 мм - </a:t>
            </a:r>
            <a:r>
              <a:rPr lang="uk-UA" b="1" i="1" dirty="0"/>
              <a:t>сонний </a:t>
            </a:r>
            <a:r>
              <a:rPr lang="uk-UA" b="1" i="1" dirty="0" err="1" smtClean="0"/>
              <a:t>гломус</a:t>
            </a:r>
            <a:r>
              <a:rPr lang="uk-UA" b="1" i="1" dirty="0" smtClean="0"/>
              <a:t> </a:t>
            </a:r>
            <a:r>
              <a:rPr lang="uk-UA" b="1" i="1" dirty="0"/>
              <a:t>(</a:t>
            </a:r>
            <a:r>
              <a:rPr lang="uk-UA" b="1" i="1" dirty="0" err="1"/>
              <a:t>каротидна</a:t>
            </a:r>
            <a:r>
              <a:rPr lang="uk-UA" b="1" i="1" dirty="0"/>
              <a:t> залоза, </a:t>
            </a:r>
            <a:r>
              <a:rPr lang="uk-UA" b="1" i="1" dirty="0" err="1"/>
              <a:t>міжсонний</a:t>
            </a:r>
            <a:r>
              <a:rPr lang="uk-UA" b="1" i="1" dirty="0"/>
              <a:t> клубочок) </a:t>
            </a:r>
            <a:r>
              <a:rPr lang="uk-UA" b="1" i="1" dirty="0" smtClean="0"/>
              <a:t>(</a:t>
            </a:r>
            <a:r>
              <a:rPr lang="uk-UA" b="1" i="1" dirty="0" err="1"/>
              <a:t>glomus</a:t>
            </a:r>
            <a:r>
              <a:rPr lang="uk-UA" b="1" i="1" dirty="0"/>
              <a:t> </a:t>
            </a:r>
            <a:r>
              <a:rPr lang="uk-UA" b="1" i="1" dirty="0" err="1"/>
              <a:t>caroticus</a:t>
            </a:r>
            <a:r>
              <a:rPr lang="uk-UA" b="1" i="1" dirty="0" smtClean="0"/>
              <a:t>)</a:t>
            </a:r>
            <a:r>
              <a:rPr lang="uk-UA" i="1" dirty="0" smtClean="0"/>
              <a:t>, </a:t>
            </a:r>
            <a:r>
              <a:rPr lang="uk-UA" dirty="0"/>
              <a:t>що містить густу капілярну мережу і багато нервових закінчень (хеморецепторів)</a:t>
            </a:r>
            <a:endParaRPr lang="ru-RU" dirty="0"/>
          </a:p>
        </p:txBody>
      </p:sp>
      <p:sp>
        <p:nvSpPr>
          <p:cNvPr id="6" name="Стрелка вправо 5"/>
          <p:cNvSpPr/>
          <p:nvPr/>
        </p:nvSpPr>
        <p:spPr>
          <a:xfrm rot="19001132">
            <a:off x="6769785" y="2777445"/>
            <a:ext cx="978408" cy="2880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7670781" y="2274444"/>
            <a:ext cx="978408" cy="2880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6588897" y="2307271"/>
            <a:ext cx="978408" cy="2880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5976277" y="5297158"/>
            <a:ext cx="978408" cy="28803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987824" y="4382077"/>
            <a:ext cx="770384" cy="5590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6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39 -0.00624 0.00139 -0.01249 0.00277 -0.01873 C 0.00329 -0.02706 0.00659 -0.06338 -0.00278 -0.06731 C -0.00504 -0.07171 -0.00504 -0.07425 -0.00834 -0.07726 C -0.00903 -0.07841 -0.00938 -0.08003 -0.01025 -0.08096 C -0.01094 -0.08188 -0.01233 -0.08142 -0.01302 -0.08235 C -0.01528 -0.08535 -0.0165 -0.08929 -0.01875 -0.09229 " pathEditMode="relative" ptsTypes="ffffff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7 -0.01643 -0.00087 -0.0236 -0.00469 -0.03725 C -0.00556 -0.04557 -0.00747 -0.05251 -0.00747 -0.06084 " pathEditMode="relative" ptsTypes="ff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73 -0.00718 0.00729 -0.0081 0.01215 -0.00995 C 0.01771 -0.00949 0.02344 -0.01018 0.02882 -0.00879 C 0.03003 -0.00856 0.03489 0.0074 0.03542 0.00994 C 0.03489 0.02197 0.0375 0.02984 0.03073 0.03608 C 0.02587 0.04557 0.02083 0.04742 0.01302 0.04857 C 0.00625 0.05135 -0.00087 0.05019 -0.00747 0.04742 C -0.00816 0.04464 -0.01024 0.04256 -0.01042 0.03978 C -0.01077 0.03192 -0.01042 0.00717 -0.00191 0.0037 C -0.00018 0.00208 0.00903 -0.00625 0 0 Z " pathEditMode="relative" ptsTypes="ffffffffff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Зовнішня сонна артерія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a. </a:t>
            </a:r>
            <a:r>
              <a:rPr lang="uk-UA" b="1" dirty="0" err="1"/>
              <a:t>Carotis</a:t>
            </a:r>
            <a:r>
              <a:rPr lang="uk-UA" b="1" dirty="0"/>
              <a:t> </a:t>
            </a:r>
            <a:r>
              <a:rPr lang="uk-UA" b="1" dirty="0" err="1"/>
              <a:t>externa</a:t>
            </a:r>
            <a:r>
              <a:rPr lang="uk-UA" b="1" dirty="0"/>
              <a:t>) </a:t>
            </a:r>
            <a:endParaRPr lang="ru-RU" b="1" dirty="0"/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5004048" cy="5351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1430503" y="4739127"/>
            <a:ext cx="978408" cy="26860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1772816"/>
            <a:ext cx="34563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Зовнішня </a:t>
            </a:r>
            <a:r>
              <a:rPr lang="uk-UA" dirty="0"/>
              <a:t>сонна артерія розташована </a:t>
            </a:r>
            <a:r>
              <a:rPr lang="uk-UA" dirty="0" smtClean="0"/>
              <a:t>спочатку </a:t>
            </a:r>
            <a:r>
              <a:rPr lang="uk-UA" dirty="0" err="1" smtClean="0"/>
              <a:t>медіально</a:t>
            </a:r>
            <a:r>
              <a:rPr lang="uk-UA" dirty="0" smtClean="0"/>
              <a:t> від </a:t>
            </a:r>
            <a:r>
              <a:rPr lang="uk-UA" dirty="0"/>
              <a:t>внутрішньої сонної артерії, а потім </a:t>
            </a:r>
            <a:r>
              <a:rPr lang="uk-UA" dirty="0" smtClean="0"/>
              <a:t>– </a:t>
            </a:r>
            <a:r>
              <a:rPr lang="uk-UA" dirty="0" err="1" smtClean="0"/>
              <a:t>латерально</a:t>
            </a:r>
            <a:r>
              <a:rPr lang="uk-UA" dirty="0" smtClean="0"/>
              <a:t> від неї. </a:t>
            </a:r>
          </a:p>
          <a:p>
            <a:r>
              <a:rPr lang="uk-UA" dirty="0" smtClean="0"/>
              <a:t>Початкова </a:t>
            </a:r>
            <a:r>
              <a:rPr lang="uk-UA" dirty="0"/>
              <a:t>частина зовнішньої сонної артерії спереду покрита </a:t>
            </a:r>
            <a:r>
              <a:rPr lang="uk-UA" dirty="0" err="1" smtClean="0"/>
              <a:t>грудинно-ключично-соскоподібним</a:t>
            </a:r>
            <a:r>
              <a:rPr lang="uk-UA" dirty="0" smtClean="0"/>
              <a:t>  </a:t>
            </a:r>
            <a:r>
              <a:rPr lang="uk-UA" dirty="0"/>
              <a:t>м'язом, а в області сонного трикутника - </a:t>
            </a:r>
            <a:r>
              <a:rPr lang="uk-UA" dirty="0" smtClean="0"/>
              <a:t>поверхневою пластинкою </a:t>
            </a:r>
            <a:r>
              <a:rPr lang="uk-UA" dirty="0"/>
              <a:t>шийної фасції </a:t>
            </a:r>
            <a:r>
              <a:rPr lang="uk-UA" dirty="0" smtClean="0"/>
              <a:t>та підшкірним </a:t>
            </a:r>
            <a:r>
              <a:rPr lang="uk-UA" dirty="0"/>
              <a:t>м'язом </a:t>
            </a:r>
            <a:r>
              <a:rPr lang="uk-UA" dirty="0" smtClean="0"/>
              <a:t>шиї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26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25 0.00047 C 0.06667 -0.01203 0.06285 -0.00277 0.06129 -0.03562 C 0.06025 -0.05829 0.05695 -0.08998 0.05087 -0.11149 C 0.04948 -0.12121 0.04775 -0.13324 0.04341 -0.14157 C 0.04098 -0.15197 0.03872 -0.16238 0.03403 -0.17141 C 0.03247 -0.17788 0.03368 -0.17418 0.02952 -0.18251 C 0.02882 -0.18367 0.02761 -0.18621 0.02761 -0.18621 C 0.02622 -0.19292 0.02552 -0.19708 0.02101 -0.20125 C 0.01979 -0.20634 0.01823 -0.20726 0.01441 -0.20865 C 0.01025 -0.21744 0.01268 -0.21466 0.00799 -0.2186 C 0.00764 -0.21998 0.00729 -0.22114 0.00695 -0.22253 C 0.0066 -0.22368 0.00608 -0.22623 0.00608 -0.22623 L -0.00052 -0.22623 " pathEditMode="relative" ptsTypes="fffffffffff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60672" cy="751395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Гілки зовнішньої сонної артерії</a:t>
            </a:r>
            <a:endParaRPr lang="ru-RU" b="1" dirty="0"/>
          </a:p>
        </p:txBody>
      </p:sp>
      <p:pic>
        <p:nvPicPr>
          <p:cNvPr id="3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1482619"/>
            <a:ext cx="4104456" cy="5375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163228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u="sng" dirty="0" smtClean="0">
                <a:solidFill>
                  <a:srgbClr val="FF0000"/>
                </a:solidFill>
              </a:rPr>
              <a:t>Передня група гілок: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верхня щитоподібна артерія, 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язикова артерія,</a:t>
            </a:r>
          </a:p>
          <a:p>
            <a:pPr marL="285750" indent="-285750">
              <a:buFontTx/>
              <a:buChar char="-"/>
            </a:pPr>
            <a:r>
              <a:rPr lang="uk-UA" dirty="0" smtClean="0"/>
              <a:t>лицьова артерії.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3299551"/>
            <a:ext cx="30243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 smtClean="0">
                <a:solidFill>
                  <a:srgbClr val="FF0000"/>
                </a:solidFill>
              </a:rPr>
              <a:t>Задня група гілок: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solidFill>
                  <a:prstClr val="black"/>
                </a:solidFill>
              </a:rPr>
              <a:t>потилична </a:t>
            </a:r>
            <a:r>
              <a:rPr lang="uk-UA" dirty="0">
                <a:solidFill>
                  <a:prstClr val="black"/>
                </a:solidFill>
              </a:rPr>
              <a:t>артерія, </a:t>
            </a:r>
          </a:p>
          <a:p>
            <a:pPr marL="285750" indent="-285750">
              <a:buFontTx/>
              <a:buChar char="-"/>
            </a:pPr>
            <a:r>
              <a:rPr lang="uk-UA" dirty="0" smtClean="0">
                <a:solidFill>
                  <a:prstClr val="black"/>
                </a:solidFill>
              </a:rPr>
              <a:t>задня </a:t>
            </a:r>
            <a:r>
              <a:rPr lang="uk-UA" dirty="0">
                <a:solidFill>
                  <a:prstClr val="black"/>
                </a:solidFill>
              </a:rPr>
              <a:t>вушна артерії.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0904" y="4472245"/>
            <a:ext cx="3563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u="sng" dirty="0" smtClean="0">
                <a:solidFill>
                  <a:srgbClr val="FF0000"/>
                </a:solidFill>
              </a:rPr>
              <a:t>Медіальна гілка:</a:t>
            </a:r>
          </a:p>
          <a:p>
            <a:pPr lvl="0"/>
            <a:r>
              <a:rPr lang="uk-UA" dirty="0" smtClean="0">
                <a:solidFill>
                  <a:prstClr val="black"/>
                </a:solidFill>
              </a:rPr>
              <a:t>- висхідна </a:t>
            </a:r>
            <a:r>
              <a:rPr lang="uk-UA" dirty="0">
                <a:solidFill>
                  <a:prstClr val="black"/>
                </a:solidFill>
              </a:rPr>
              <a:t>глоткова артерія.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5522427"/>
            <a:ext cx="3855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 smtClean="0">
                <a:solidFill>
                  <a:srgbClr val="FF0000"/>
                </a:solidFill>
              </a:rPr>
              <a:t>Кінцеві гілки: </a:t>
            </a:r>
          </a:p>
          <a:p>
            <a:r>
              <a:rPr lang="uk-UA" dirty="0" smtClean="0"/>
              <a:t>- поверхнева скронева артерія;</a:t>
            </a:r>
          </a:p>
          <a:p>
            <a:r>
              <a:rPr lang="uk-UA" dirty="0" smtClean="0"/>
              <a:t>- верхньощелепна артерія. 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6221727" y="4306804"/>
            <a:ext cx="654021" cy="330882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7503029" y="3649127"/>
            <a:ext cx="741379" cy="283929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548737" y="3371388"/>
            <a:ext cx="457200" cy="45720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7164645" y="3299551"/>
            <a:ext cx="338384" cy="49154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504271" y="3783419"/>
            <a:ext cx="457200" cy="45720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7202016" y="4222881"/>
            <a:ext cx="610344" cy="414805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421411" y="4551996"/>
            <a:ext cx="540060" cy="566579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 flipV="1">
            <a:off x="6993469" y="4718531"/>
            <a:ext cx="478904" cy="57780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00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033" y="476672"/>
            <a:ext cx="8612069" cy="895411"/>
          </a:xfrm>
        </p:spPr>
        <p:txBody>
          <a:bodyPr>
            <a:noAutofit/>
          </a:bodyPr>
          <a:lstStyle/>
          <a:p>
            <a:r>
              <a:rPr lang="uk-UA" sz="4000" b="1" dirty="0"/>
              <a:t>Передні гілки </a:t>
            </a:r>
            <a:r>
              <a:rPr lang="uk-UA" sz="4000" b="1" dirty="0" smtClean="0"/>
              <a:t/>
            </a:r>
            <a:br>
              <a:rPr lang="uk-UA" sz="4000" b="1" dirty="0" smtClean="0"/>
            </a:br>
            <a:r>
              <a:rPr lang="uk-UA" sz="4000" b="1" dirty="0" smtClean="0"/>
              <a:t>зовнішньої </a:t>
            </a:r>
            <a:r>
              <a:rPr lang="uk-UA" sz="4000" b="1" dirty="0"/>
              <a:t>сонної </a:t>
            </a:r>
            <a:r>
              <a:rPr lang="uk-UA" sz="4000" b="1" dirty="0" smtClean="0"/>
              <a:t>артерії</a:t>
            </a:r>
            <a:endParaRPr lang="ru-RU" sz="4000" b="1" dirty="0"/>
          </a:p>
        </p:txBody>
      </p:sp>
      <p:pic>
        <p:nvPicPr>
          <p:cNvPr id="47106" name="Picture 2" descr="http://vmede.org/sait/content/Anatomija_bili4_t2/10_files/mb4_155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04"/>
          <a:stretch/>
        </p:blipFill>
        <p:spPr bwMode="auto">
          <a:xfrm>
            <a:off x="3419873" y="4119642"/>
            <a:ext cx="5546852" cy="2621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23282" r="59486" b="19784"/>
          <a:stretch/>
        </p:blipFill>
        <p:spPr bwMode="auto">
          <a:xfrm>
            <a:off x="107504" y="2492896"/>
            <a:ext cx="3434098" cy="3882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41602" y="2088317"/>
            <a:ext cx="5134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Відходить </a:t>
            </a:r>
            <a:r>
              <a:rPr lang="uk-UA" dirty="0"/>
              <a:t>від початку зовнішньої сонної артерії, прямує </a:t>
            </a:r>
            <a:r>
              <a:rPr lang="uk-UA" dirty="0" smtClean="0"/>
              <a:t>до щитоподібної залози та поділяється </a:t>
            </a:r>
            <a:r>
              <a:rPr lang="uk-UA" dirty="0"/>
              <a:t>на </a:t>
            </a:r>
            <a:r>
              <a:rPr lang="uk-UA" b="1" i="1" dirty="0" smtClean="0"/>
              <a:t>передню </a:t>
            </a:r>
            <a:r>
              <a:rPr lang="uk-UA" b="1" i="1" dirty="0"/>
              <a:t>і </a:t>
            </a:r>
            <a:r>
              <a:rPr lang="uk-UA" b="1" i="1" dirty="0" smtClean="0"/>
              <a:t>задню залозисті гілки</a:t>
            </a:r>
            <a:r>
              <a:rPr lang="uk-UA" dirty="0" smtClean="0"/>
              <a:t>. </a:t>
            </a:r>
          </a:p>
          <a:p>
            <a:r>
              <a:rPr lang="uk-UA" dirty="0" smtClean="0"/>
              <a:t>На </a:t>
            </a:r>
            <a:r>
              <a:rPr lang="uk-UA" dirty="0"/>
              <a:t>задній </a:t>
            </a:r>
            <a:r>
              <a:rPr lang="uk-UA" dirty="0" smtClean="0"/>
              <a:t>поверхні </a:t>
            </a:r>
            <a:r>
              <a:rPr lang="uk-UA" dirty="0"/>
              <a:t>щитоподібної </a:t>
            </a:r>
            <a:r>
              <a:rPr lang="uk-UA" dirty="0" smtClean="0"/>
              <a:t>залози </a:t>
            </a:r>
            <a:r>
              <a:rPr lang="uk-UA" b="1" i="1" dirty="0"/>
              <a:t>залозисті гілки </a:t>
            </a:r>
            <a:r>
              <a:rPr lang="uk-UA" dirty="0" err="1" smtClean="0"/>
              <a:t>анастомозують</a:t>
            </a:r>
            <a:r>
              <a:rPr lang="uk-UA" dirty="0" smtClean="0"/>
              <a:t> </a:t>
            </a:r>
            <a:r>
              <a:rPr lang="uk-UA" dirty="0"/>
              <a:t>з гілками </a:t>
            </a:r>
            <a:r>
              <a:rPr lang="uk-UA" b="1" i="1" dirty="0"/>
              <a:t>нижньої </a:t>
            </a:r>
            <a:r>
              <a:rPr lang="uk-UA" b="1" i="1" dirty="0" smtClean="0"/>
              <a:t>щитоподібної артерії</a:t>
            </a:r>
            <a:r>
              <a:rPr lang="uk-UA" dirty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609511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b="1" cap="all" dirty="0" err="1" smtClean="0">
                <a:latin typeface="+mj-lt"/>
              </a:rPr>
              <a:t>В</a:t>
            </a:r>
            <a:r>
              <a:rPr lang="ru-RU" sz="2400" b="1" dirty="0" err="1" smtClean="0">
                <a:latin typeface="+mj-lt"/>
              </a:rPr>
              <a:t>ерхня</a:t>
            </a: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 err="1" smtClean="0">
                <a:latin typeface="+mj-lt"/>
              </a:rPr>
              <a:t>щитоподібна</a:t>
            </a:r>
            <a:r>
              <a:rPr lang="ru-RU" sz="2400" b="1" dirty="0" smtClean="0">
                <a:latin typeface="+mj-lt"/>
              </a:rPr>
              <a:t> </a:t>
            </a:r>
            <a:r>
              <a:rPr lang="ru-RU" sz="2400" b="1" dirty="0" err="1" smtClean="0">
                <a:latin typeface="+mj-lt"/>
              </a:rPr>
              <a:t>артерія</a:t>
            </a:r>
            <a:r>
              <a:rPr lang="ru-RU" sz="2400" b="1" dirty="0" smtClean="0">
                <a:latin typeface="+mj-lt"/>
              </a:rPr>
              <a:t> </a:t>
            </a:r>
            <a:r>
              <a:rPr lang="uk-UA" sz="2400" b="1" dirty="0" smtClean="0">
                <a:latin typeface="+mj-lt"/>
              </a:rPr>
              <a:t>(</a:t>
            </a:r>
            <a:r>
              <a:rPr lang="uk-UA" sz="2400" b="1" dirty="0">
                <a:latin typeface="+mj-lt"/>
              </a:rPr>
              <a:t>a. </a:t>
            </a:r>
            <a:r>
              <a:rPr lang="uk-UA" sz="2400" b="1" dirty="0" err="1" smtClean="0">
                <a:latin typeface="+mj-lt"/>
              </a:rPr>
              <a:t>thyreoidea</a:t>
            </a:r>
            <a:r>
              <a:rPr lang="uk-UA" sz="2400" b="1" dirty="0" smtClean="0">
                <a:latin typeface="+mj-lt"/>
              </a:rPr>
              <a:t> </a:t>
            </a:r>
            <a:r>
              <a:rPr lang="uk-UA" sz="2400" b="1" dirty="0" err="1">
                <a:latin typeface="+mj-lt"/>
              </a:rPr>
              <a:t>superior</a:t>
            </a:r>
            <a:r>
              <a:rPr lang="uk-UA" sz="2400" b="1" dirty="0">
                <a:latin typeface="+mj-lt"/>
              </a:rPr>
              <a:t>) </a:t>
            </a:r>
            <a:endParaRPr lang="ru-RU" sz="2400" b="1" cap="all" dirty="0">
              <a:latin typeface="+mj-lt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644008" y="5857842"/>
            <a:ext cx="576064" cy="20764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0800000">
            <a:off x="6876256" y="4962698"/>
            <a:ext cx="576064" cy="1992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1100339" y="4797152"/>
            <a:ext cx="576064" cy="265174"/>
          </a:xfrm>
          <a:prstGeom prst="rightArrow">
            <a:avLst/>
          </a:prstGeom>
          <a:solidFill>
            <a:srgbClr val="F80CD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5148064" y="4929739"/>
            <a:ext cx="576064" cy="1992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48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2 -0.00092 C 0.04323 -0.00532 0.0427 0.00671 0.04635 0.01388 C 0.046 0.02059 0.046 0.0273 0.04531 0.03377 C 0.04461 0.04048 0.04253 0.04557 0.04253 0.05251 " pathEditMode="relative" ptsTypes="fff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2 0.00208 C -0.0349 0.01504 -0.03299 0.01828 -0.03976 0.02452 C -0.04427 0.03308 -0.04167 0.03031 -0.04635 0.03447 C -0.04844 0.04303 -0.05278 0.0583 -0.05851 0.06292 C -0.05903 0.06431 -0.0592 0.06616 -0.06024 0.06685 C -0.06198 0.06824 -0.06597 0.06917 -0.06597 0.06917 C -0.07031 0.0731 -0.06771 0.07171 -0.07431 0.07171 " pathEditMode="relative" ptsTypes="ffffff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198 0.0111 0.00278 0.03285 0.00747 0.04973 C 0.0066 0.05852 0.00538 0.06569 0.00747 0.07472 C 0.01042 0.08744 0.01025 0.0731 0.01025 0.07842 " pathEditMode="relative" ptsTypes="fff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86 -0.02868 C 0.03334 -0.04812 0.03091 -0.07217 0.03282 -0.0923 C 0.03299 -0.09369 0.03317 -0.09507 0.03386 -0.096 C 0.03577 -0.09901 0.03959 -0.0997 0.04219 -0.10109 C 0.04688 -0.10063 0.05157 -0.10039 0.05626 -0.0997 C 0.05817 -0.09947 0.06268 -0.09831 0.06268 -0.09484 " pathEditMode="relative" ptsTypes="fffff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8372"/>
            <a:ext cx="8640960" cy="1039427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Гілки верхньої </a:t>
            </a:r>
            <a:r>
              <a:rPr lang="uk-UA" sz="2800" b="1" dirty="0"/>
              <a:t>щитоподібної артерії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377800"/>
            <a:ext cx="374441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u="sng" dirty="0">
                <a:solidFill>
                  <a:srgbClr val="C00000"/>
                </a:solidFill>
              </a:rPr>
              <a:t>Від верхньої щитоподібної артерії відходять:</a:t>
            </a:r>
          </a:p>
          <a:p>
            <a:pPr marL="285750" indent="-285750">
              <a:buFontTx/>
              <a:buChar char="-"/>
            </a:pPr>
            <a:r>
              <a:rPr lang="uk-UA" sz="2000" b="1" i="1" dirty="0"/>
              <a:t>верхня гортанна артерія </a:t>
            </a:r>
            <a:endParaRPr lang="uk-UA" sz="2000" b="1" i="1" dirty="0" smtClean="0"/>
          </a:p>
          <a:p>
            <a:r>
              <a:rPr lang="uk-UA" sz="2000" b="1" i="1" dirty="0" smtClean="0"/>
              <a:t>(</a:t>
            </a:r>
            <a:r>
              <a:rPr lang="uk-UA" sz="2000" b="1" i="1" dirty="0"/>
              <a:t>a. </a:t>
            </a:r>
            <a:r>
              <a:rPr lang="uk-UA" sz="2000" b="1" i="1" dirty="0" err="1"/>
              <a:t>laryngea</a:t>
            </a:r>
            <a:r>
              <a:rPr lang="uk-UA" sz="2000" b="1" i="1" dirty="0"/>
              <a:t> </a:t>
            </a:r>
            <a:r>
              <a:rPr lang="uk-UA" sz="2000" b="1" i="1" dirty="0" err="1"/>
              <a:t>superior</a:t>
            </a:r>
            <a:r>
              <a:rPr lang="uk-UA" sz="2000" b="1" i="1" dirty="0"/>
              <a:t>)</a:t>
            </a:r>
            <a:r>
              <a:rPr lang="uk-UA" sz="2000" i="1" dirty="0"/>
              <a:t>; </a:t>
            </a:r>
          </a:p>
          <a:p>
            <a:pPr marL="285750" indent="-285750">
              <a:buFontTx/>
              <a:buChar char="-"/>
            </a:pPr>
            <a:r>
              <a:rPr lang="uk-UA" sz="2000" b="1" i="1" dirty="0"/>
              <a:t>грудино-ключично-соскоподібного артерія </a:t>
            </a:r>
            <a:endParaRPr lang="uk-UA" sz="2000" b="1" i="1" dirty="0" smtClean="0"/>
          </a:p>
          <a:p>
            <a:r>
              <a:rPr lang="uk-UA" sz="2000" b="1" i="1" dirty="0" smtClean="0"/>
              <a:t>(</a:t>
            </a:r>
            <a:r>
              <a:rPr lang="uk-UA" sz="2000" b="1" i="1" dirty="0"/>
              <a:t>a. </a:t>
            </a:r>
            <a:r>
              <a:rPr lang="uk-UA" sz="2000" b="1" i="1" dirty="0" err="1"/>
              <a:t>sternocleidomastoidea</a:t>
            </a:r>
            <a:r>
              <a:rPr lang="uk-UA" sz="2000" b="1" i="1" dirty="0"/>
              <a:t>)</a:t>
            </a:r>
            <a:r>
              <a:rPr lang="uk-UA" sz="2000" i="1" dirty="0"/>
              <a:t>; </a:t>
            </a:r>
          </a:p>
          <a:p>
            <a:pPr marL="285750" indent="-285750">
              <a:buFontTx/>
              <a:buChar char="-"/>
            </a:pPr>
            <a:r>
              <a:rPr lang="uk-UA" sz="2000" b="1" i="1" dirty="0" err="1"/>
              <a:t>підпід'язикова</a:t>
            </a:r>
            <a:r>
              <a:rPr lang="uk-UA" sz="2000" b="1" i="1" dirty="0"/>
              <a:t> гілка </a:t>
            </a:r>
            <a:endParaRPr lang="uk-UA" sz="2000" b="1" i="1" dirty="0" smtClean="0"/>
          </a:p>
          <a:p>
            <a:r>
              <a:rPr lang="uk-UA" sz="2000" b="1" i="1" dirty="0" smtClean="0"/>
              <a:t>(</a:t>
            </a:r>
            <a:r>
              <a:rPr lang="uk-UA" sz="2000" b="1" i="1" dirty="0" err="1"/>
              <a:t>ramus</a:t>
            </a:r>
            <a:r>
              <a:rPr lang="uk-UA" sz="2000" b="1" i="1" dirty="0"/>
              <a:t> </a:t>
            </a:r>
            <a:r>
              <a:rPr lang="uk-UA" sz="2000" b="1" i="1" dirty="0" err="1"/>
              <a:t>infrahyoideus</a:t>
            </a:r>
            <a:r>
              <a:rPr lang="uk-UA" sz="2000" b="1" i="1" dirty="0"/>
              <a:t>)</a:t>
            </a:r>
            <a:r>
              <a:rPr lang="uk-UA" sz="2000" dirty="0"/>
              <a:t>; </a:t>
            </a:r>
          </a:p>
          <a:p>
            <a:pPr marL="285750" indent="-285750">
              <a:buFontTx/>
              <a:buChar char="-"/>
            </a:pPr>
            <a:r>
              <a:rPr lang="uk-UA" sz="2000" b="1" i="1" dirty="0" err="1"/>
              <a:t>персне-щитоподібна</a:t>
            </a:r>
            <a:r>
              <a:rPr lang="uk-UA" sz="2000" b="1" i="1" dirty="0"/>
              <a:t> гілка </a:t>
            </a:r>
            <a:r>
              <a:rPr lang="uk-UA" sz="2000" b="1" i="1" dirty="0" smtClean="0"/>
              <a:t>(</a:t>
            </a:r>
            <a:r>
              <a:rPr lang="uk-UA" sz="2000" b="1" i="1" dirty="0"/>
              <a:t>r. </a:t>
            </a:r>
            <a:r>
              <a:rPr lang="uk-UA" sz="2000" b="1" i="1" dirty="0" err="1"/>
              <a:t>cricothyroideus</a:t>
            </a:r>
            <a:r>
              <a:rPr lang="uk-UA" sz="2000" b="1" i="1" dirty="0"/>
              <a:t>)</a:t>
            </a:r>
            <a:r>
              <a:rPr lang="uk-UA" sz="2000" dirty="0"/>
              <a:t>.</a:t>
            </a:r>
            <a:endParaRPr lang="ru-RU" sz="2000" dirty="0"/>
          </a:p>
        </p:txBody>
      </p:sp>
      <p:pic>
        <p:nvPicPr>
          <p:cNvPr id="4" name="Picture 2" descr="http://vmede.org/sait/content/Anatomija_bili4_t2/10_files/mb4_155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8"/>
          <a:stretch/>
        </p:blipFill>
        <p:spPr bwMode="auto">
          <a:xfrm>
            <a:off x="3670904" y="2203895"/>
            <a:ext cx="5364088" cy="3746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5776884" y="4437112"/>
            <a:ext cx="576064" cy="20713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5406950" y="4013173"/>
            <a:ext cx="576064" cy="20713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5580112" y="4644242"/>
            <a:ext cx="576064" cy="20713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10800000">
            <a:off x="6300192" y="4090800"/>
            <a:ext cx="576064" cy="20713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12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257" y="404664"/>
            <a:ext cx="3780687" cy="1039427"/>
          </a:xfrm>
        </p:spPr>
        <p:txBody>
          <a:bodyPr>
            <a:normAutofit/>
          </a:bodyPr>
          <a:lstStyle/>
          <a:p>
            <a:r>
              <a:rPr lang="uk-UA" sz="2800" b="1" dirty="0"/>
              <a:t>Язикова артерія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(</a:t>
            </a:r>
            <a:r>
              <a:rPr lang="uk-UA" sz="2800" b="1" dirty="0"/>
              <a:t>a. </a:t>
            </a:r>
            <a:r>
              <a:rPr lang="uk-UA" sz="2800" b="1" dirty="0" err="1"/>
              <a:t>lingualis</a:t>
            </a:r>
            <a:r>
              <a:rPr lang="uk-UA" sz="2800" b="1" dirty="0"/>
              <a:t>)</a:t>
            </a:r>
            <a:endParaRPr lang="ru-RU" sz="2800" b="1" dirty="0"/>
          </a:p>
        </p:txBody>
      </p:sp>
      <p:pic>
        <p:nvPicPr>
          <p:cNvPr id="48130" name="Picture 2" descr="http://vmede.org/sait/content/Anatomija_bili4_t2/10_files/mb4_182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8640"/>
            <a:ext cx="5057775" cy="65436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19" y="1613818"/>
            <a:ext cx="381302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/>
              <a:t>Відходить </a:t>
            </a:r>
            <a:r>
              <a:rPr lang="uk-UA" sz="2000" dirty="0"/>
              <a:t>від зовнішньої сонної артерії на рівні великого рога під'язикової кістки, проходить в язиковому трикутнику (</a:t>
            </a:r>
            <a:r>
              <a:rPr lang="uk-UA" sz="2000" dirty="0" err="1" smtClean="0"/>
              <a:t>Пірогова</a:t>
            </a:r>
            <a:r>
              <a:rPr lang="uk-UA" sz="2000" dirty="0"/>
              <a:t>) та </a:t>
            </a:r>
            <a:r>
              <a:rPr lang="uk-UA" sz="2000" u="sng" dirty="0" smtClean="0"/>
              <a:t>віддає:</a:t>
            </a:r>
          </a:p>
          <a:p>
            <a:pPr marL="285750" indent="-285750">
              <a:buFontTx/>
              <a:buChar char="-"/>
            </a:pPr>
            <a:r>
              <a:rPr lang="uk-UA" sz="2000" b="1" i="1" dirty="0" smtClean="0"/>
              <a:t>під'язикову </a:t>
            </a:r>
            <a:r>
              <a:rPr lang="uk-UA" sz="2000" b="1" i="1" dirty="0"/>
              <a:t>артерію </a:t>
            </a:r>
            <a:endParaRPr lang="uk-UA" sz="2000" b="1" i="1" dirty="0" smtClean="0"/>
          </a:p>
          <a:p>
            <a:r>
              <a:rPr lang="uk-UA" sz="2000" b="1" i="1" dirty="0" smtClean="0"/>
              <a:t>(</a:t>
            </a:r>
            <a:r>
              <a:rPr lang="uk-UA" sz="2000" b="1" i="1" dirty="0"/>
              <a:t>a. </a:t>
            </a:r>
            <a:r>
              <a:rPr lang="uk-UA" sz="2000" b="1" i="1" dirty="0" err="1" smtClean="0"/>
              <a:t>sublingualis</a:t>
            </a:r>
            <a:r>
              <a:rPr lang="uk-UA" sz="2000" b="1" i="1" dirty="0" smtClean="0"/>
              <a:t>); </a:t>
            </a:r>
          </a:p>
          <a:p>
            <a:pPr marL="285750" indent="-285750">
              <a:buFontTx/>
              <a:buChar char="-"/>
            </a:pPr>
            <a:r>
              <a:rPr lang="uk-UA" sz="2000" b="1" i="1" dirty="0" err="1" smtClean="0"/>
              <a:t>надпід'язикову</a:t>
            </a:r>
            <a:r>
              <a:rPr lang="uk-UA" sz="2000" b="1" i="1" dirty="0" smtClean="0"/>
              <a:t> гілку</a:t>
            </a:r>
          </a:p>
          <a:p>
            <a:r>
              <a:rPr lang="uk-UA" sz="2000" b="1" i="1" dirty="0" smtClean="0"/>
              <a:t>(r</a:t>
            </a:r>
            <a:r>
              <a:rPr lang="uk-UA" sz="2000" b="1" i="1" dirty="0"/>
              <a:t>. </a:t>
            </a:r>
            <a:r>
              <a:rPr lang="uk-UA" sz="2000" b="1" i="1" dirty="0" err="1"/>
              <a:t>suprahyoideus</a:t>
            </a:r>
            <a:r>
              <a:rPr lang="uk-UA" sz="2000" b="1" i="1" dirty="0" smtClean="0"/>
              <a:t>); </a:t>
            </a:r>
          </a:p>
          <a:p>
            <a:pPr marL="285750" indent="-285750">
              <a:buFontTx/>
              <a:buChar char="-"/>
            </a:pPr>
            <a:r>
              <a:rPr lang="uk-UA" sz="2000" b="1" i="1" dirty="0" smtClean="0"/>
              <a:t>спинні </a:t>
            </a:r>
            <a:r>
              <a:rPr lang="uk-UA" sz="2000" b="1" i="1" dirty="0"/>
              <a:t>гілки язика </a:t>
            </a:r>
            <a:endParaRPr lang="uk-UA" sz="2000" b="1" i="1" dirty="0" smtClean="0"/>
          </a:p>
          <a:p>
            <a:r>
              <a:rPr lang="uk-UA" sz="2000" b="1" i="1" dirty="0" smtClean="0"/>
              <a:t>(</a:t>
            </a:r>
            <a:r>
              <a:rPr lang="uk-UA" sz="2000" b="1" i="1" dirty="0" err="1"/>
              <a:t>rr</a:t>
            </a:r>
            <a:r>
              <a:rPr lang="uk-UA" sz="2000" b="1" i="1" dirty="0"/>
              <a:t>. </a:t>
            </a:r>
            <a:r>
              <a:rPr lang="uk-UA" sz="2000" b="1" i="1" dirty="0" err="1"/>
              <a:t>dorsales</a:t>
            </a:r>
            <a:r>
              <a:rPr lang="uk-UA" sz="2000" b="1" i="1" dirty="0"/>
              <a:t> </a:t>
            </a:r>
            <a:r>
              <a:rPr lang="uk-UA" sz="2000" b="1" i="1" dirty="0" err="1"/>
              <a:t>linguae</a:t>
            </a:r>
            <a:r>
              <a:rPr lang="uk-UA" sz="2000" b="1" i="1" dirty="0" smtClean="0"/>
              <a:t>);</a:t>
            </a:r>
          </a:p>
          <a:p>
            <a:pPr marL="285750" indent="-285750">
              <a:buFontTx/>
              <a:buChar char="-"/>
            </a:pPr>
            <a:r>
              <a:rPr lang="uk-UA" sz="2000" dirty="0" smtClean="0"/>
              <a:t> </a:t>
            </a:r>
            <a:r>
              <a:rPr lang="uk-UA" sz="2000" b="1" i="1" dirty="0"/>
              <a:t>глибоку артерію язика </a:t>
            </a:r>
            <a:endParaRPr lang="uk-UA" sz="2000" b="1" i="1" dirty="0" smtClean="0"/>
          </a:p>
          <a:p>
            <a:r>
              <a:rPr lang="uk-UA" sz="2000" b="1" i="1" dirty="0" smtClean="0"/>
              <a:t>(</a:t>
            </a:r>
            <a:r>
              <a:rPr lang="uk-UA" sz="2000" b="1" i="1" dirty="0"/>
              <a:t>a. </a:t>
            </a:r>
            <a:r>
              <a:rPr lang="uk-UA" sz="2000" b="1" i="1" dirty="0" err="1"/>
              <a:t>profunda</a:t>
            </a:r>
            <a:r>
              <a:rPr lang="uk-UA" sz="2000" b="1" i="1" dirty="0"/>
              <a:t> </a:t>
            </a:r>
            <a:r>
              <a:rPr lang="uk-UA" sz="2000" b="1" i="1" dirty="0" err="1"/>
              <a:t>linguae</a:t>
            </a:r>
            <a:r>
              <a:rPr lang="uk-UA" sz="2000" b="1" i="1" dirty="0" smtClean="0"/>
              <a:t>).</a:t>
            </a:r>
            <a:endParaRPr lang="ru-RU" sz="2000" b="1" i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788024" y="2082500"/>
            <a:ext cx="889248" cy="0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5076056" y="332656"/>
            <a:ext cx="457200" cy="457200"/>
          </a:xfrm>
          <a:prstGeom prst="straightConnector1">
            <a:avLst/>
          </a:prstGeom>
          <a:ln w="57150">
            <a:solidFill>
              <a:srgbClr val="F80CD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6948264" y="6030756"/>
            <a:ext cx="478151" cy="472884"/>
          </a:xfrm>
          <a:prstGeom prst="straightConnector1">
            <a:avLst/>
          </a:prstGeom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304656" y="1556792"/>
            <a:ext cx="829816" cy="0"/>
          </a:xfrm>
          <a:prstGeom prst="straightConnector1">
            <a:avLst/>
          </a:prstGeom>
          <a:ln w="57150">
            <a:solidFill>
              <a:srgbClr val="F80CD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7524328" y="5360445"/>
            <a:ext cx="406896" cy="457200"/>
          </a:xfrm>
          <a:prstGeom prst="straightConnector1">
            <a:avLst/>
          </a:prstGeom>
          <a:ln w="5715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0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5370008" cy="103942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Лицьова артерія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a. </a:t>
            </a:r>
            <a:r>
              <a:rPr lang="uk-UA" b="1" dirty="0" err="1"/>
              <a:t>facialis</a:t>
            </a:r>
            <a:r>
              <a:rPr lang="uk-UA" b="1" dirty="0"/>
              <a:t>)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63" y="1597627"/>
            <a:ext cx="59153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Відходить </a:t>
            </a:r>
            <a:r>
              <a:rPr lang="uk-UA" dirty="0"/>
              <a:t>від </a:t>
            </a:r>
            <a:r>
              <a:rPr lang="uk-UA" dirty="0" smtClean="0"/>
              <a:t>зовнішньої </a:t>
            </a:r>
            <a:r>
              <a:rPr lang="uk-UA" dirty="0"/>
              <a:t>сонної артерії на рівні кута нижньої щелепи, перегинається через край нижньої щелепи на обличчя, йде до медіального кута ока. </a:t>
            </a:r>
            <a:endParaRPr lang="uk-UA" dirty="0" smtClean="0"/>
          </a:p>
          <a:p>
            <a:r>
              <a:rPr lang="uk-UA" dirty="0" smtClean="0"/>
              <a:t>Артерія </a:t>
            </a:r>
            <a:r>
              <a:rPr lang="uk-UA" dirty="0"/>
              <a:t>прилягає до </a:t>
            </a:r>
            <a:r>
              <a:rPr lang="uk-UA" dirty="0" err="1"/>
              <a:t>піднижньощелепної</a:t>
            </a:r>
            <a:r>
              <a:rPr lang="uk-UA" dirty="0"/>
              <a:t> слинної залози, </a:t>
            </a:r>
            <a:r>
              <a:rPr lang="uk-UA" dirty="0" smtClean="0"/>
              <a:t>де </a:t>
            </a:r>
            <a:r>
              <a:rPr lang="uk-UA" dirty="0"/>
              <a:t>від </a:t>
            </a:r>
            <a:r>
              <a:rPr lang="uk-UA" dirty="0" smtClean="0"/>
              <a:t>неї відходять </a:t>
            </a:r>
            <a:r>
              <a:rPr lang="uk-UA" b="1" i="1" dirty="0"/>
              <a:t>залозисті гілки</a:t>
            </a:r>
            <a:r>
              <a:rPr lang="uk-UA" dirty="0"/>
              <a:t>. </a:t>
            </a:r>
            <a:endParaRPr lang="uk-UA" dirty="0" smtClean="0"/>
          </a:p>
        </p:txBody>
      </p:sp>
      <p:pic>
        <p:nvPicPr>
          <p:cNvPr id="4" name="Picture 2" descr="ÐÐ°ÑÑÐ¸Ð½ÐºÐ¸ Ð¿Ð¾ Ð·Ð°Ð¿ÑÐ¾ÑÑ Ð¾Ð±ÑÐ°Ñ ÑÐ¾Ð½Ð½Ð°Ñ Ð°ÑÑÐµÑÐ¸Ñ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102" y="3647694"/>
            <a:ext cx="3097898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0"/>
            <a:ext cx="3503675" cy="3888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4" y="3351953"/>
            <a:ext cx="60593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>
                <a:solidFill>
                  <a:srgbClr val="C00000"/>
                </a:solidFill>
              </a:rPr>
              <a:t>По ходу лицьова артерія віддає ряд гілок: 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висхідну піднебінну артерію </a:t>
            </a:r>
          </a:p>
          <a:p>
            <a:r>
              <a:rPr lang="uk-UA" b="1" i="1" dirty="0"/>
              <a:t>(a. </a:t>
            </a:r>
            <a:r>
              <a:rPr lang="uk-UA" b="1" i="1" dirty="0" err="1"/>
              <a:t>palatina</a:t>
            </a:r>
            <a:r>
              <a:rPr lang="uk-UA" b="1" i="1" dirty="0"/>
              <a:t> </a:t>
            </a:r>
            <a:r>
              <a:rPr lang="uk-UA" b="1" i="1" dirty="0" err="1"/>
              <a:t>ascendens</a:t>
            </a:r>
            <a:r>
              <a:rPr lang="uk-UA" b="1" i="1" dirty="0"/>
              <a:t>); </a:t>
            </a:r>
          </a:p>
          <a:p>
            <a:pPr marL="285750" indent="-285750">
              <a:buFontTx/>
              <a:buChar char="-"/>
            </a:pPr>
            <a:r>
              <a:rPr lang="uk-UA" b="1" i="1" dirty="0" err="1"/>
              <a:t>мигдаликову</a:t>
            </a:r>
            <a:r>
              <a:rPr lang="uk-UA" b="1" i="1" dirty="0"/>
              <a:t> гілку (r. </a:t>
            </a:r>
            <a:r>
              <a:rPr lang="uk-UA" b="1" i="1" dirty="0" err="1"/>
              <a:t>tonsillaris</a:t>
            </a:r>
            <a:r>
              <a:rPr lang="uk-UA" b="1" i="1" dirty="0"/>
              <a:t>); </a:t>
            </a:r>
          </a:p>
          <a:p>
            <a:pPr marL="285750" indent="-285750">
              <a:buFontTx/>
              <a:buChar char="-"/>
            </a:pPr>
            <a:r>
              <a:rPr lang="uk-UA" b="1" i="1" dirty="0" err="1"/>
              <a:t>підпідборідну</a:t>
            </a:r>
            <a:r>
              <a:rPr lang="uk-UA" b="1" i="1" dirty="0"/>
              <a:t> артерію (a. </a:t>
            </a:r>
            <a:r>
              <a:rPr lang="uk-UA" b="1" i="1" dirty="0" err="1"/>
              <a:t>submentalis</a:t>
            </a:r>
            <a:r>
              <a:rPr lang="uk-UA" b="1" i="1" dirty="0"/>
              <a:t>); 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верхню і нижню губні артерії</a:t>
            </a:r>
          </a:p>
          <a:p>
            <a:r>
              <a:rPr lang="uk-UA" b="1" i="1" dirty="0"/>
              <a:t>(</a:t>
            </a:r>
            <a:r>
              <a:rPr lang="uk-UA" b="1" i="1" dirty="0" err="1"/>
              <a:t>aa</a:t>
            </a:r>
            <a:r>
              <a:rPr lang="uk-UA" b="1" i="1" dirty="0"/>
              <a:t>. </a:t>
            </a:r>
            <a:r>
              <a:rPr lang="uk-UA" b="1" i="1" dirty="0" err="1"/>
              <a:t>labiales</a:t>
            </a:r>
            <a:r>
              <a:rPr lang="uk-UA" b="1" i="1" dirty="0"/>
              <a:t> </a:t>
            </a:r>
            <a:r>
              <a:rPr lang="uk-UA" b="1" i="1" dirty="0" err="1"/>
              <a:t>inferior</a:t>
            </a:r>
            <a:r>
              <a:rPr lang="uk-UA" b="1" i="1" dirty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/>
              <a:t>superior</a:t>
            </a:r>
            <a:r>
              <a:rPr lang="uk-UA" b="1" i="1" dirty="0"/>
              <a:t>), </a:t>
            </a:r>
            <a:r>
              <a:rPr lang="uk-UA" dirty="0"/>
              <a:t>які </a:t>
            </a:r>
            <a:r>
              <a:rPr lang="uk-UA" dirty="0" err="1"/>
              <a:t>анастомозують</a:t>
            </a:r>
            <a:r>
              <a:rPr lang="uk-UA" dirty="0"/>
              <a:t> з однойменними артеріями протилежного боку;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кутову артерію (a. </a:t>
            </a:r>
            <a:r>
              <a:rPr lang="uk-UA" b="1" i="1" dirty="0" err="1"/>
              <a:t>angularis</a:t>
            </a:r>
            <a:r>
              <a:rPr lang="uk-UA" b="1" i="1" dirty="0"/>
              <a:t>) </a:t>
            </a:r>
            <a:r>
              <a:rPr lang="uk-UA" dirty="0"/>
              <a:t>до медіального кута ока, де вона </a:t>
            </a:r>
            <a:r>
              <a:rPr lang="uk-UA" dirty="0" err="1"/>
              <a:t>анастомозує</a:t>
            </a:r>
            <a:r>
              <a:rPr lang="uk-UA" dirty="0"/>
              <a:t> з</a:t>
            </a:r>
            <a:r>
              <a:rPr lang="uk-UA" b="1" i="1" dirty="0"/>
              <a:t> дорсальною артерією носа </a:t>
            </a:r>
            <a:r>
              <a:rPr lang="uk-UA" dirty="0"/>
              <a:t>(гілкою очної артерії, що відходить від внутрішньої сонної артерії).</a:t>
            </a:r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8244408" y="5939295"/>
            <a:ext cx="572297" cy="118864"/>
          </a:xfrm>
          <a:prstGeom prst="straightConnector1">
            <a:avLst/>
          </a:prstGeom>
          <a:ln w="57150">
            <a:solidFill>
              <a:srgbClr val="F80CD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7924317" y="1661770"/>
            <a:ext cx="572297" cy="118864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7672111" y="1412776"/>
            <a:ext cx="572297" cy="118864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7924316" y="6073017"/>
            <a:ext cx="572297" cy="118864"/>
          </a:xfrm>
          <a:prstGeom prst="straightConnector1">
            <a:avLst/>
          </a:prstGeom>
          <a:ln w="57150">
            <a:solidFill>
              <a:srgbClr val="F80CD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7672111" y="6114160"/>
            <a:ext cx="572297" cy="118864"/>
          </a:xfrm>
          <a:prstGeom prst="straightConnector1">
            <a:avLst/>
          </a:prstGeom>
          <a:ln w="57150">
            <a:solidFill>
              <a:srgbClr val="F80CD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7370203" y="5661248"/>
            <a:ext cx="572297" cy="118864"/>
          </a:xfrm>
          <a:prstGeom prst="straightConnector1">
            <a:avLst/>
          </a:prstGeom>
          <a:ln w="57150">
            <a:solidFill>
              <a:srgbClr val="F80CD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7" t="19422"/>
          <a:stretch/>
        </p:blipFill>
        <p:spPr bwMode="auto">
          <a:xfrm>
            <a:off x="6016456" y="3140968"/>
            <a:ext cx="3114869" cy="3642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 стрелкой 16"/>
          <p:cNvCxnSpPr/>
          <p:nvPr/>
        </p:nvCxnSpPr>
        <p:spPr>
          <a:xfrm flipH="1" flipV="1">
            <a:off x="8525957" y="969755"/>
            <a:ext cx="572297" cy="118864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8210464" y="476672"/>
            <a:ext cx="572297" cy="118864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60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47 -0.0111 C -0.0309 -0.01342 -0.0368 -0.01596 -0.0368 -0.01596 C -0.04114 -0.01989 -0.04479 -0.01874 -0.04896 -0.01481 C -0.04965 -0.0118 -0.05 -0.00463 -0.05173 -0.00231 C -0.05364 0.00023 -0.06111 0.00092 -0.06302 0.00139 C -0.06389 0.00092 -0.0651 0.00116 -0.0658 0.00023 C -0.06649 -0.00069 -0.06632 -0.00231 -0.06666 -0.0037 C -0.0684 -0.01041 -0.06996 -0.02105 -0.07517 -0.0236 C -0.07778 -0.0347 -0.08576 -0.03655 -0.09201 -0.04233 C -0.09357 -0.04881 -0.10156 -0.05691 -0.1059 -0.06084 C -0.10659 -0.06199 -0.10694 -0.06338 -0.10781 -0.06454 C -0.10868 -0.0657 -0.10989 -0.06593 -0.11059 -0.06708 C -0.11232 -0.06986 -0.11284 -0.07518 -0.11441 -0.07842 C -0.1158 -0.08466 -0.11684 -0.08837 -0.121 -0.09207 C -0.12291 -0.10039 -0.12014 -0.09207 -0.12465 -0.09692 C -0.12552 -0.09785 -0.12569 -0.0997 -0.12656 -0.10086 C -0.12725 -0.10178 -0.12847 -0.10248 -0.12934 -0.10317 C -0.13194 -0.10803 -0.13489 -0.10918 -0.13489 -0.11566 " pathEditMode="relative" ptsTypes="fffffffffffffffff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29 -0.01179 C -0.03143 -0.01226 -0.02952 -0.01179 -0.02952 -0.01318 C -0.02952 -0.01457 -0.03177 -0.01411 -0.03229 -0.01549 C -0.03316 -0.01781 -0.03264 -0.02058 -0.03316 -0.02313 C -0.03351 -0.02452 -0.03438 -0.02567 -0.03507 -0.02683 C -0.03542 -0.02822 -0.03941 -0.03747 -0.03976 -0.03793 C -0.0408 -0.03909 -0.04219 -0.03886 -0.0434 -0.03932 C -0.04445 -0.04025 -0.05469 -0.04765 -0.05469 -0.05042 " pathEditMode="relative" ptsTypes="fffffff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58 -0.01411 C -0.01893 -0.01642 -0.02188 -0.02961 -0.02327 -0.03146 C -0.02396 -0.03238 -0.02518 -0.03238 -0.02605 -0.03284 C -0.02726 -0.03978 -0.02778 -0.04649 -0.02778 -0.05389 " pathEditMode="relative" ptsTypes="fff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5 -0.04302 C -0.08212 -0.04534 -0.08125 -0.0458 -0.09497 -0.04302 C -0.0967 -0.04256 -0.09931 -0.03817 -0.10104 -0.03678 C -0.10243 -0.03562 -0.10521 -0.03446 -0.10521 -0.03423 C -0.10955 -0.02914 -0.11528 -0.02683 -0.12049 -0.02567 C -0.12448 -0.02336 -0.12761 -0.02267 -0.13212 -0.02197 C -0.13716 -0.0185 -0.14045 -0.01688 -0.14584 -0.01688 " pathEditMode="relative" rAng="0" ptsTypes="ffffff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3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136E-7 C -0.01007 -0.00625 -0.0033 -0.00532 -0.01962 -0.00717 C -0.02222 -0.00833 -0.02396 -0.0111 -0.02657 -0.01249 C -0.03351 -0.01203 -0.04028 -0.01203 -0.04722 -0.01134 C -0.04809 -0.01134 -0.04861 -0.01018 -0.04948 -0.00972 C -0.05122 -0.00879 -0.05313 -0.00787 -0.05504 -0.00717 C -0.05764 -0.00601 -0.0625 -0.00416 -0.0625 -0.00393 " pathEditMode="relative" rAng="0" ptsTypes="ffffff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25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26 -0.00856 L -0.03525 -0.0610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6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44969E-6 C -0.00122 -0.00509 -0.00365 -0.00486 -0.0066 -0.00856 C -0.00764 -0.01319 -0.0066 -0.01157 -0.00938 -0.01365 " pathEditMode="relative" ptsTypes="ff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Задні гілки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зовнішньої </a:t>
            </a:r>
            <a:r>
              <a:rPr lang="uk-UA" b="1" dirty="0"/>
              <a:t>сонної артерії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4242" y="1988840"/>
            <a:ext cx="57606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Відходить </a:t>
            </a:r>
            <a:r>
              <a:rPr lang="uk-UA" dirty="0"/>
              <a:t>від зовнішньої сонної артерії на рівні заднього черевця </a:t>
            </a:r>
            <a:r>
              <a:rPr lang="uk-UA" dirty="0" err="1" smtClean="0"/>
              <a:t>двочеревцевого</a:t>
            </a:r>
            <a:r>
              <a:rPr lang="uk-UA" dirty="0" smtClean="0"/>
              <a:t> м'яза, </a:t>
            </a:r>
            <a:r>
              <a:rPr lang="uk-UA" dirty="0"/>
              <a:t>прямує вгору і </a:t>
            </a:r>
            <a:r>
              <a:rPr lang="uk-UA" dirty="0" smtClean="0"/>
              <a:t>лягає в однойменній борозні соскоподібного </a:t>
            </a:r>
            <a:r>
              <a:rPr lang="uk-UA" dirty="0"/>
              <a:t>відростка </a:t>
            </a:r>
            <a:r>
              <a:rPr lang="uk-UA" dirty="0" smtClean="0"/>
              <a:t>скроневої </a:t>
            </a:r>
            <a:r>
              <a:rPr lang="uk-UA" dirty="0"/>
              <a:t>кістки. </a:t>
            </a:r>
            <a:endParaRPr lang="uk-UA" dirty="0" smtClean="0"/>
          </a:p>
          <a:p>
            <a:r>
              <a:rPr lang="uk-UA" dirty="0" smtClean="0"/>
              <a:t>В потиличній ділянці артерія розгалужується </a:t>
            </a:r>
            <a:r>
              <a:rPr lang="uk-UA" dirty="0"/>
              <a:t>на безліч </a:t>
            </a:r>
            <a:r>
              <a:rPr lang="uk-UA" b="1" i="1" dirty="0"/>
              <a:t>потиличних гілок (</a:t>
            </a:r>
            <a:r>
              <a:rPr lang="uk-UA" b="1" i="1" dirty="0" err="1"/>
              <a:t>rr</a:t>
            </a:r>
            <a:r>
              <a:rPr lang="uk-UA" b="1" i="1" dirty="0"/>
              <a:t>. </a:t>
            </a:r>
            <a:r>
              <a:rPr lang="uk-UA" b="1" i="1" dirty="0" err="1" smtClean="0"/>
              <a:t>occipitales</a:t>
            </a:r>
            <a:r>
              <a:rPr lang="uk-UA" b="1" i="1" dirty="0" smtClean="0"/>
              <a:t>). </a:t>
            </a:r>
          </a:p>
          <a:p>
            <a:r>
              <a:rPr lang="uk-UA" b="1" u="sng" dirty="0" smtClean="0">
                <a:solidFill>
                  <a:srgbClr val="C00000"/>
                </a:solidFill>
              </a:rPr>
              <a:t>На </a:t>
            </a:r>
            <a:r>
              <a:rPr lang="uk-UA" b="1" u="sng" dirty="0">
                <a:solidFill>
                  <a:srgbClr val="C00000"/>
                </a:solidFill>
              </a:rPr>
              <a:t>своєму шляху потилична артерія </a:t>
            </a:r>
            <a:r>
              <a:rPr lang="uk-UA" b="1" u="sng" dirty="0" smtClean="0">
                <a:solidFill>
                  <a:srgbClr val="C00000"/>
                </a:solidFill>
              </a:rPr>
              <a:t>віддає:</a:t>
            </a:r>
          </a:p>
          <a:p>
            <a:pPr marL="285750" indent="-285750">
              <a:buFontTx/>
              <a:buChar char="-"/>
            </a:pPr>
            <a:r>
              <a:rPr lang="uk-UA" b="1" i="1" dirty="0" smtClean="0"/>
              <a:t>грудино-ключично-соскоподібну гілки </a:t>
            </a:r>
          </a:p>
          <a:p>
            <a:pPr marL="285750" indent="-285750">
              <a:buFontTx/>
              <a:buChar char="-"/>
            </a:pPr>
            <a:r>
              <a:rPr lang="uk-UA" b="1" i="1" dirty="0" smtClean="0"/>
              <a:t>(</a:t>
            </a:r>
            <a:r>
              <a:rPr lang="uk-UA" b="1" i="1" dirty="0" err="1"/>
              <a:t>rr</a:t>
            </a:r>
            <a:r>
              <a:rPr lang="uk-UA" b="1" i="1" dirty="0"/>
              <a:t>. </a:t>
            </a:r>
            <a:r>
              <a:rPr lang="uk-UA" b="1" i="1" dirty="0" err="1" smtClean="0"/>
              <a:t>sternocleidomastoidei</a:t>
            </a:r>
            <a:r>
              <a:rPr lang="uk-UA" b="1" i="1" dirty="0" smtClean="0"/>
              <a:t>); </a:t>
            </a:r>
          </a:p>
          <a:p>
            <a:pPr marL="285750" indent="-285750">
              <a:buFontTx/>
              <a:buChar char="-"/>
            </a:pPr>
            <a:r>
              <a:rPr lang="uk-UA" b="1" i="1" dirty="0" smtClean="0"/>
              <a:t>вушну </a:t>
            </a:r>
            <a:r>
              <a:rPr lang="uk-UA" b="1" i="1" dirty="0"/>
              <a:t>гілку (r. </a:t>
            </a:r>
            <a:r>
              <a:rPr lang="uk-UA" b="1" i="1" dirty="0" err="1"/>
              <a:t>auricularis</a:t>
            </a:r>
            <a:r>
              <a:rPr lang="uk-UA" b="1" i="1" dirty="0"/>
              <a:t>), </a:t>
            </a:r>
            <a:r>
              <a:rPr lang="uk-UA" dirty="0"/>
              <a:t>що йде до вушної раковини і </a:t>
            </a:r>
            <a:r>
              <a:rPr lang="uk-UA" dirty="0" err="1" smtClean="0"/>
              <a:t>анастомозує</a:t>
            </a:r>
            <a:r>
              <a:rPr lang="uk-UA" dirty="0" smtClean="0"/>
              <a:t> </a:t>
            </a:r>
            <a:r>
              <a:rPr lang="uk-UA" dirty="0"/>
              <a:t>з гілками задньої вушної артерії; </a:t>
            </a:r>
            <a:endParaRPr lang="uk-UA" dirty="0" smtClean="0"/>
          </a:p>
          <a:p>
            <a:pPr marL="285750" indent="-285750">
              <a:buFontTx/>
              <a:buChar char="-"/>
            </a:pPr>
            <a:r>
              <a:rPr lang="uk-UA" b="1" i="1" dirty="0" smtClean="0"/>
              <a:t>соскоподібну гілку </a:t>
            </a:r>
            <a:r>
              <a:rPr lang="uk-UA" b="1" i="1" dirty="0"/>
              <a:t>(r. </a:t>
            </a:r>
            <a:r>
              <a:rPr lang="uk-UA" b="1" i="1" dirty="0" err="1"/>
              <a:t>mastoideus</a:t>
            </a:r>
            <a:r>
              <a:rPr lang="uk-UA" b="1" i="1" dirty="0"/>
              <a:t>), </a:t>
            </a:r>
            <a:r>
              <a:rPr lang="uk-UA" dirty="0"/>
              <a:t>що йде через соскоподібного отвір до </a:t>
            </a:r>
            <a:r>
              <a:rPr lang="uk-UA" dirty="0" smtClean="0"/>
              <a:t>твердої оболонки </a:t>
            </a:r>
            <a:r>
              <a:rPr lang="uk-UA" dirty="0"/>
              <a:t>головного мозку; </a:t>
            </a:r>
            <a:endParaRPr lang="uk-UA" dirty="0" smtClean="0"/>
          </a:p>
          <a:p>
            <a:pPr marL="285750" indent="-285750">
              <a:buFontTx/>
              <a:buChar char="-"/>
            </a:pPr>
            <a:r>
              <a:rPr lang="uk-UA" b="1" i="1" dirty="0" smtClean="0"/>
              <a:t>спадну </a:t>
            </a:r>
            <a:r>
              <a:rPr lang="uk-UA" b="1" i="1" dirty="0"/>
              <a:t>гілку (r. </a:t>
            </a:r>
            <a:r>
              <a:rPr lang="uk-UA" b="1" i="1" dirty="0" err="1"/>
              <a:t>descendens</a:t>
            </a:r>
            <a:r>
              <a:rPr lang="uk-UA" b="1" i="1" dirty="0"/>
              <a:t>), </a:t>
            </a:r>
            <a:r>
              <a:rPr lang="uk-UA" dirty="0" smtClean="0"/>
              <a:t>що </a:t>
            </a:r>
            <a:r>
              <a:rPr lang="uk-UA" dirty="0" err="1" smtClean="0"/>
              <a:t>кровопостачає</a:t>
            </a:r>
            <a:r>
              <a:rPr lang="uk-UA" dirty="0" smtClean="0"/>
              <a:t> </a:t>
            </a:r>
            <a:r>
              <a:rPr lang="uk-UA" dirty="0"/>
              <a:t>м'язи задньої області шиї.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572167"/>
            <a:ext cx="5688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prstClr val="black"/>
                </a:solidFill>
              </a:rPr>
              <a:t>Потилична артерія (a. </a:t>
            </a:r>
            <a:r>
              <a:rPr lang="uk-UA" sz="2400" b="1" dirty="0" err="1">
                <a:solidFill>
                  <a:prstClr val="black"/>
                </a:solidFill>
              </a:rPr>
              <a:t>occipitalis</a:t>
            </a:r>
            <a:r>
              <a:rPr lang="uk-UA" sz="2400" b="1" dirty="0">
                <a:solidFill>
                  <a:prstClr val="black"/>
                </a:solidFill>
              </a:rPr>
              <a:t>) </a:t>
            </a:r>
            <a:endParaRPr lang="ru-RU" sz="2400" b="1" dirty="0"/>
          </a:p>
        </p:txBody>
      </p:sp>
      <p:pic>
        <p:nvPicPr>
          <p:cNvPr id="5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882" y="1405929"/>
            <a:ext cx="3299118" cy="5445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 flipV="1">
            <a:off x="7009805" y="5713394"/>
            <a:ext cx="453752" cy="309736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7740352" y="4869160"/>
            <a:ext cx="360040" cy="648072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8237220" y="4545124"/>
            <a:ext cx="360040" cy="648072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8540568" y="4524287"/>
            <a:ext cx="360040" cy="648072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7543031" y="4472770"/>
            <a:ext cx="394641" cy="211606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8180528" y="4845676"/>
            <a:ext cx="360040" cy="648072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01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8.76706E-7 L 4.16667E-6 -0.07263 C 4.16667E-6 -0.10525 0.02586 -0.14527 0.04722 -0.14527 L 0.09444 -0.14527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2" y="-72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58 -0.04742 C -0.01112 -0.04626 -0.00556 -0.04187 0.00191 -0.04002 C 0.00729 -0.03747 0.0125 -0.03909 0.01788 -0.04117 C 0.02447 -0.04719 0.03263 -0.05274 0.04027 -0.05621 C 0.04392 -0.05783 0.04774 -0.05945 0.05138 -0.06107 C 0.05243 -0.06153 0.05538 -0.06246 0.05434 -0.06246 C 0.04201 -0.06246 0.02882 -0.05436 0.01684 -0.05112 C 0.00503 -0.04788 0.0059 -0.04973 -0.01389 -0.04881 C -0.02205 -0.04996 -0.02309 -0.04811 -0.02518 -0.05737 C -0.02084 -0.06569 -0.01007 -0.06569 -0.00365 -0.07101 C -0.00296 -0.0724 -0.00261 -0.07402 -0.00174 -0.07495 C 4.44444E-6 -0.0768 0.00382 -0.0798 0.00382 -0.0798 C 0.00503 -0.08466 0.00642 -0.08489 0.0085 -0.08975 C 0.00954 -0.0923 0.01093 -0.09461 0.01215 -0.09715 C 0.01284 -0.09854 0.01406 -0.10109 0.01406 -0.10109 C 0.01579 -0.10826 0.01684 -0.11797 0.02152 -0.12214 C 0.02361 -0.13116 0.02048 -0.12052 0.02534 -0.12838 C 0.02604 -0.12931 0.02569 -0.13116 0.02621 -0.13208 C 0.02951 -0.13763 0.0309 -0.13879 0.03454 -0.14203 C 0.03593 -0.14712 0.0375 -0.14666 0.04114 -0.14828 C 0.04843 -0.15175 0.0559 -0.15406 0.06354 -0.15568 C 0.06684 -0.1573 0.08003 -0.15568 0.07204 -0.15961 C 0.06788 -0.15591 0.06562 -0.1529 0.06076 -0.15082 C 0.05798 -0.14828 0.0552 -0.14712 0.05243 -0.14457 C 0.04704 -0.14504 0.04166 -0.14388 0.03645 -0.14573 C 0.03524 -0.14619 0.03576 -0.1492 0.03559 -0.15082 C 0.03524 -0.15383 0.03472 -0.1566 0.03454 -0.15961 C 0.0335 -0.17187 0.03229 -0.18274 0.02899 -0.19431 C 0.02934 -0.20379 0.02934 -0.21351 0.03003 -0.22299 C 0.03125 -0.23826 0.03784 -0.25353 0.04114 -0.26787 C 0.04201 -0.27874 0.04114 -0.28545 0.04774 -0.29146 C 0.05 -0.30072 0.0467 -0.29031 0.05138 -0.29655 C 0.05347 -0.29933 0.05503 -0.31089 0.05711 -0.31529 C 0.05746 -0.31645 0.05798 -0.31899 0.05798 -0.31899 C 0.05711 -0.30951 0.05451 -0.30187 0.04861 -0.29655 C 0.04722 -0.29031 0.04513 -0.28614 0.04114 -0.2829 C 0.03645 -0.27342 0.0335 -0.28128 0.03177 -0.28776 C 0.0309 -0.3065 0.02934 -0.32431 0.02621 -0.34258 C 0.02465 -0.35207 0.02378 -0.36178 0.01961 -0.36988 C 0.01666 -0.38353 0.01354 -0.38492 0.00468 -0.38862 C -0.00139 -0.39417 -0.00955 -0.39417 -0.0158 -0.39995 C -0.01875 -0.40574 -0.02414 -0.40759 -0.029 -0.4099 C -0.03091 -0.41406 -0.02969 -0.4136 -0.03178 -0.4136 " pathEditMode="relative" ptsTypes="ffffffffffffffffffffffffffffffffffffffffff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7 -0.05343 C -0.02674 -0.06546 -0.02917 -0.0761 -0.03698 -0.08327 C -0.0382 -0.08813 -0.03872 -0.09044 -0.04254 -0.09206 C -0.05851 -0.09114 -0.06198 -0.0909 -0.07431 -0.08582 C -0.07622 -0.0842 -0.07813 -0.08235 -0.08004 -0.08073 C -0.0809 -0.08003 -0.08281 -0.07841 -0.08281 -0.07841 C -0.08351 -0.07726 -0.0842 -0.0761 -0.08472 -0.07471 C -0.08559 -0.07217 -0.0849 -0.0687 -0.08646 -0.06708 C -0.08958 -0.06407 -0.0941 -0.05991 -0.09774 -0.05852 C -0.10104 -0.05736 -0.10799 -0.05597 -0.10799 -0.05597 C -0.11007 -0.05482 -0.11233 -0.05343 -0.11458 -0.05343 " pathEditMode="relative" ptsTypes="ffffffffff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772816"/>
            <a:ext cx="72728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uk-UA" sz="2800" b="1" dirty="0"/>
              <a:t> </a:t>
            </a:r>
            <a:r>
              <a:rPr lang="uk-UA" sz="2800" b="1" dirty="0" smtClean="0"/>
              <a:t>Аорта </a:t>
            </a:r>
            <a:r>
              <a:rPr lang="uk-UA" sz="2800" b="1" dirty="0"/>
              <a:t>та її гілки.</a:t>
            </a:r>
            <a:endParaRPr lang="ru-RU" sz="2800" b="1" dirty="0"/>
          </a:p>
          <a:p>
            <a:pPr marL="514350" lvl="0" indent="-514350">
              <a:buFont typeface="+mj-lt"/>
              <a:buAutoNum type="arabicPeriod"/>
            </a:pPr>
            <a:r>
              <a:rPr lang="uk-UA" sz="2800" b="1" dirty="0"/>
              <a:t>Загальна сонна артерія та її гілки.</a:t>
            </a:r>
            <a:endParaRPr lang="ru-RU" sz="2800" b="1" dirty="0"/>
          </a:p>
          <a:p>
            <a:pPr marL="514350" lvl="0" indent="-514350">
              <a:buFont typeface="+mj-lt"/>
              <a:buAutoNum type="arabicPeriod"/>
            </a:pPr>
            <a:r>
              <a:rPr lang="uk-UA" sz="2800" b="1" dirty="0"/>
              <a:t>Підключична артерія та її гілки.</a:t>
            </a:r>
            <a:endParaRPr lang="ru-RU" sz="2800" b="1" dirty="0"/>
          </a:p>
          <a:p>
            <a:pPr marL="514350" lvl="0" indent="-514350">
              <a:buFont typeface="+mj-lt"/>
              <a:buAutoNum type="arabicPeriod"/>
            </a:pPr>
            <a:r>
              <a:rPr lang="uk-UA" sz="2800" b="1" dirty="0"/>
              <a:t>Артерії верхньої кінцівки.</a:t>
            </a:r>
            <a:endParaRPr lang="ru-RU" sz="2800" b="1" dirty="0"/>
          </a:p>
          <a:p>
            <a:pPr marL="514350" lvl="0" indent="-514350">
              <a:buFont typeface="+mj-lt"/>
              <a:buAutoNum type="arabicPeriod"/>
            </a:pPr>
            <a:r>
              <a:rPr lang="uk-UA" sz="2800" b="1" dirty="0"/>
              <a:t>Грудна частина аорти та її гілки.</a:t>
            </a:r>
            <a:endParaRPr lang="ru-RU" sz="2800" b="1" dirty="0"/>
          </a:p>
          <a:p>
            <a:pPr marL="514350" lvl="0" indent="-514350">
              <a:buFont typeface="+mj-lt"/>
              <a:buAutoNum type="arabicPeriod"/>
            </a:pPr>
            <a:r>
              <a:rPr lang="uk-UA" sz="2800" b="1" dirty="0"/>
              <a:t>Черевна частина аорти та її гілки.</a:t>
            </a:r>
            <a:endParaRPr lang="ru-RU" sz="2800" b="1" dirty="0"/>
          </a:p>
          <a:p>
            <a:pPr marL="514350" lvl="0" indent="-514350">
              <a:buFont typeface="+mj-lt"/>
              <a:buAutoNum type="arabicPeriod"/>
            </a:pPr>
            <a:r>
              <a:rPr lang="uk-UA" sz="2800" b="1" dirty="0"/>
              <a:t>Загальна клубова артерія та її гілки.</a:t>
            </a:r>
            <a:endParaRPr lang="ru-RU" sz="2800" b="1" dirty="0"/>
          </a:p>
          <a:p>
            <a:pPr marL="514350" lvl="0" indent="-514350">
              <a:buFont typeface="+mj-lt"/>
              <a:buAutoNum type="arabicPeriod"/>
            </a:pPr>
            <a:r>
              <a:rPr lang="uk-UA" sz="2800" b="1" dirty="0"/>
              <a:t>Артерії нижньої кінцівки.</a:t>
            </a:r>
            <a:endParaRPr lang="ru-RU" sz="28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b="1" i="1" dirty="0" smtClean="0"/>
              <a:t>План: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4001466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Задня </a:t>
            </a:r>
            <a:r>
              <a:rPr lang="uk-UA" b="1" dirty="0"/>
              <a:t>вушна артерія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a. </a:t>
            </a:r>
            <a:r>
              <a:rPr lang="uk-UA" b="1" dirty="0" err="1"/>
              <a:t>auricularis</a:t>
            </a:r>
            <a:r>
              <a:rPr lang="uk-UA" b="1" dirty="0"/>
              <a:t> </a:t>
            </a:r>
            <a:r>
              <a:rPr lang="uk-UA" b="1" dirty="0" err="1"/>
              <a:t>posterior</a:t>
            </a:r>
            <a:r>
              <a:rPr lang="uk-UA" b="1" dirty="0" smtClean="0"/>
              <a:t>)</a:t>
            </a:r>
            <a:endParaRPr lang="ru-RU" b="1" dirty="0"/>
          </a:p>
        </p:txBody>
      </p:sp>
      <p:pic>
        <p:nvPicPr>
          <p:cNvPr id="1433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1"/>
          <a:stretch/>
        </p:blipFill>
        <p:spPr bwMode="auto">
          <a:xfrm>
            <a:off x="1619672" y="3212976"/>
            <a:ext cx="5976664" cy="3645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556792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Відходить </a:t>
            </a:r>
            <a:r>
              <a:rPr lang="uk-UA" dirty="0"/>
              <a:t>від </a:t>
            </a:r>
            <a:r>
              <a:rPr lang="uk-UA" dirty="0" smtClean="0"/>
              <a:t>зовнішньої </a:t>
            </a:r>
            <a:r>
              <a:rPr lang="uk-UA" dirty="0"/>
              <a:t>сонної артерії над заднім черевцем </a:t>
            </a:r>
            <a:r>
              <a:rPr lang="uk-UA" dirty="0" err="1" smtClean="0"/>
              <a:t>двочеревцевого</a:t>
            </a:r>
            <a:r>
              <a:rPr lang="uk-UA" dirty="0" smtClean="0"/>
              <a:t> м'яза і </a:t>
            </a:r>
            <a:r>
              <a:rPr lang="uk-UA" dirty="0"/>
              <a:t>прямує </a:t>
            </a:r>
            <a:r>
              <a:rPr lang="uk-UA" dirty="0" smtClean="0"/>
              <a:t>до </a:t>
            </a:r>
            <a:r>
              <a:rPr lang="uk-UA" dirty="0"/>
              <a:t>вушної раковини. </a:t>
            </a:r>
            <a:endParaRPr lang="uk-UA" dirty="0" smtClean="0"/>
          </a:p>
          <a:p>
            <a:r>
              <a:rPr lang="uk-UA" dirty="0" smtClean="0"/>
              <a:t>Артерія </a:t>
            </a:r>
            <a:r>
              <a:rPr lang="uk-UA" dirty="0"/>
              <a:t>по ходу віддає </a:t>
            </a:r>
            <a:r>
              <a:rPr lang="uk-UA" b="1" i="1" dirty="0" smtClean="0"/>
              <a:t>шило-соскоподібну </a:t>
            </a:r>
            <a:r>
              <a:rPr lang="uk-UA" b="1" i="1" dirty="0"/>
              <a:t>артерію (a. </a:t>
            </a:r>
            <a:r>
              <a:rPr lang="uk-UA" b="1" i="1" dirty="0" err="1" smtClean="0"/>
              <a:t>stylomastoidea</a:t>
            </a:r>
            <a:r>
              <a:rPr lang="uk-UA" b="1" i="1" dirty="0"/>
              <a:t>)</a:t>
            </a:r>
            <a:r>
              <a:rPr lang="uk-UA" dirty="0"/>
              <a:t>, яка через однойменний отвір входить в канал лицевого нерва, де від неї відходить </a:t>
            </a:r>
            <a:r>
              <a:rPr lang="uk-UA" b="1" i="1" dirty="0"/>
              <a:t>задня барабанна артерія (a. </a:t>
            </a:r>
            <a:r>
              <a:rPr lang="uk-UA" b="1" i="1" dirty="0" err="1" smtClean="0"/>
              <a:t>tympanica</a:t>
            </a:r>
            <a:r>
              <a:rPr lang="uk-UA" b="1" i="1" dirty="0" smtClean="0"/>
              <a:t> </a:t>
            </a:r>
            <a:r>
              <a:rPr lang="uk-UA" b="1" i="1" dirty="0" err="1"/>
              <a:t>posterior</a:t>
            </a:r>
            <a:r>
              <a:rPr lang="uk-UA" b="1" i="1" dirty="0" smtClean="0"/>
              <a:t>); </a:t>
            </a:r>
            <a:r>
              <a:rPr lang="uk-UA" b="1" i="1" dirty="0"/>
              <a:t>вушну гілку (r. </a:t>
            </a:r>
            <a:r>
              <a:rPr lang="uk-UA" b="1" i="1" dirty="0" err="1"/>
              <a:t>auricularis</a:t>
            </a:r>
            <a:r>
              <a:rPr lang="uk-UA" b="1" i="1" dirty="0"/>
              <a:t>)</a:t>
            </a:r>
            <a:r>
              <a:rPr lang="uk-UA" dirty="0"/>
              <a:t> і </a:t>
            </a:r>
            <a:r>
              <a:rPr lang="uk-UA" b="1" i="1" dirty="0"/>
              <a:t>потиличні гілки (</a:t>
            </a:r>
            <a:r>
              <a:rPr lang="uk-UA" b="1" i="1" dirty="0" err="1"/>
              <a:t>rr</a:t>
            </a:r>
            <a:r>
              <a:rPr lang="uk-UA" b="1" i="1" dirty="0"/>
              <a:t>. </a:t>
            </a:r>
            <a:r>
              <a:rPr lang="uk-UA" b="1" i="1" dirty="0" err="1"/>
              <a:t>occipitales</a:t>
            </a:r>
            <a:r>
              <a:rPr lang="uk-UA" b="1" i="1" dirty="0" smtClean="0"/>
              <a:t>).</a:t>
            </a:r>
            <a:endParaRPr lang="ru-RU" b="1" i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 flipV="1">
            <a:off x="5817840" y="4581128"/>
            <a:ext cx="453752" cy="309736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 flipV="1">
            <a:off x="5364088" y="5035488"/>
            <a:ext cx="453752" cy="309736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 flipV="1">
            <a:off x="4663406" y="5458975"/>
            <a:ext cx="453752" cy="309736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4663406" y="6173062"/>
            <a:ext cx="453752" cy="309736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4374111" y="6445400"/>
            <a:ext cx="453752" cy="309736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5724128" y="4484426"/>
            <a:ext cx="453752" cy="309736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4"/>
          <a:stretch/>
        </p:blipFill>
        <p:spPr bwMode="auto">
          <a:xfrm>
            <a:off x="5117158" y="6216"/>
            <a:ext cx="4026842" cy="2700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5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8 -0.02591 C -0.02205 -0.02799 -0.02292 -0.03354 -0.01875 -0.03701 C -0.01701 -0.04372 -0.01858 -0.04002 -0.01215 -0.0458 C -0.01128 -0.04673 -0.00937 -0.04835 -0.00937 -0.04835 C -0.00503 -0.05667 0.00503 -0.05899 0.01215 -0.062 C 0.01545 -0.065 0.01962 -0.06778 0.02344 -0.0694 C 0.02622 -0.07194 0.02865 -0.0731 0.03177 -0.07449 C 0.04306 -0.0849 0.02674 -0.07032 0.03733 -0.07819 C 0.0441 -0.08328 0.05035 -0.08999 0.05694 -0.09554 C 0.0599 -0.09808 0.06267 -0.10063 0.06545 -0.10317 C 0.06632 -0.10386 0.06823 -0.10548 0.06823 -0.10548 C 0.07257 -0.11404 0.07535 -0.1233 0.07951 -0.13185 C 0.08142 -0.14805 0.07986 -0.14203 0.08229 -0.15036 C 0.08351 -0.15938 0.08368 -0.1691 0.08507 -0.17789 C 0.0875 -0.19246 0.08698 -0.1721 0.08698 -0.18529 " pathEditMode="relative" ptsTypes="ffffffffffffff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83 -0.02406 L -0.00122 -0.074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-25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1381E-6 C 0.00122 -0.00231 0.00347 -0.0037 0.00469 -0.00625 C 0.00729 -0.01203 0.00504 -0.01642 0.01025 -0.01874 C 0.01163 -0.02475 0.01407 -0.03215 0.01684 -0.03747 C 0.01806 -0.04233 0.01962 -0.04488 0.0224 -0.04858 C 0.02396 -0.05506 0.02604 -0.06153 0.029 -0.06732 C 0.03038 -0.0731 0.03247 -0.07749 0.03368 -0.08351 C 0.03438 -0.09022 0.03542 -0.09577 0.03646 -0.10224 C 0.03559 -0.11427 0.03733 -0.11774 0.03073 -0.12329 C 0.02969 -0.12931 0.03108 -0.12769 0.02795 -0.12954 " pathEditMode="relative" ptsTypes="fffffffff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659E-6 C 0.00191 -0.00092 0.00417 -0.00139 0.00555 -0.0037 C 0.00868 -0.00902 0.00608 -0.01272 0.01111 -0.01735 C 0.01354 -0.02197 0.01701 -0.0266 0.02049 -0.02984 C 0.02257 -0.034 0.02743 -0.03794 0.03073 -0.04094 C 0.03351 -0.04626 0.03646 -0.05043 0.03924 -0.05598 C 0.03976 -0.05713 0.03993 -0.05922 0.04097 -0.05968 C 0.04462 -0.06107 0.04358 -0.05968 0.04479 -0.06338 " pathEditMode="relative" ptsTypes="fffffff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0118E-6 C 0.00191 -0.00092 0.00417 -0.00185 0.00555 -0.00393 C 0.00625 -0.00485 0.0059 -0.00671 0.0066 -0.00763 C 0.00816 -0.00971 0.01024 -0.01087 0.01215 -0.01249 C 0.01597 -0.01596 0.02552 -0.01688 0.02986 -0.01758 C 0.03663 -0.02035 0.02986 -0.01781 0.04392 -0.02012 C 0.05104 -0.02128 0.05729 -0.02452 0.06354 -0.02868 C 0.06719 -0.03123 0.07101 -0.03423 0.07482 -0.03631 C 0.07656 -0.03724 0.08038 -0.03863 0.08038 -0.03863 C 0.08437 -0.04233 0.08976 -0.04672 0.09444 -0.04857 C 0.09861 -0.05251 0.10069 -0.05621 0.10469 -0.05991 C 0.10538 -0.06107 0.10573 -0.06245 0.1066 -0.06361 C 0.10746 -0.06477 0.10868 -0.065 0.10937 -0.06615 C 0.11684 -0.07772 0.10955 -0.07032 0.1158 -0.0761 C 0.11649 -0.07865 0.11667 -0.08119 0.11771 -0.0835 C 0.11875 -0.08605 0.12153 -0.09091 0.12153 -0.09091 C 0.12396 -0.10178 0.13298 -0.10016 0.13923 -0.10479 C 0.14114 -0.10617 0.14288 -0.10802 0.14479 -0.10964 C 0.14722 -0.11172 0.1533 -0.11334 0.1533 -0.11334 C 0.15642 -0.11612 0.15521 -0.11473 0.15694 -0.11705 " pathEditMode="relative" ptsTypes="fffffffffffffffffff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33264E-6 C 0.00486 -0.02058 0.00017 -0.04071 -0.00278 -0.06083 C -0.0026 -0.06384 -0.00312 -0.07564 -0.00087 -0.08096 C -2.77778E-6 -0.08304 0.0033 -0.08929 0.00469 -0.09206 C 0.00538 -0.09322 0.0066 -0.09576 0.0066 -0.09576 C 0.00886 -0.10502 0.00556 -0.09461 0.01024 -0.10085 C 0.01094 -0.10178 0.01076 -0.1034 0.01129 -0.10455 C 0.01181 -0.10594 0.01215 -0.10733 0.01302 -0.10825 C 0.01476 -0.11034 0.01875 -0.11334 0.01875 -0.11334 C 0.0191 -0.1145 0.01875 -0.11635 0.01962 -0.11704 C 0.02118 -0.11843 0.02517 -0.11936 0.02517 -0.11936 C 0.02899 -0.12283 0.03212 -0.1263 0.03646 -0.12815 C 0.0382 -0.12977 0.04045 -0.13023 0.04201 -0.13185 C 0.04288 -0.13277 0.04306 -0.13462 0.04392 -0.13555 C 0.04583 -0.13763 0.04983 -0.13971 0.05226 -0.14064 C 0.0533 -0.14156 0.05417 -0.14249 0.05521 -0.14318 C 0.05608 -0.14365 0.05712 -0.14365 0.05799 -0.14434 C 0.06545 -0.14989 0.06094 -0.14943 0.06545 -0.14943 " pathEditMode="relative" ptsTypes="fffffffffffffffff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Медіальні гілки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зовнішньої </a:t>
            </a:r>
            <a:r>
              <a:rPr lang="uk-UA" b="1" dirty="0"/>
              <a:t>сонної артерії</a:t>
            </a:r>
            <a:endParaRPr lang="ru-RU" b="1" dirty="0"/>
          </a:p>
        </p:txBody>
      </p:sp>
      <p:pic>
        <p:nvPicPr>
          <p:cNvPr id="49154" name="Picture 2" descr="http://vmede.org/sait/content/Anatomija_bili4_t2/10_files/mb4_19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1987099"/>
            <a:ext cx="5048250" cy="4876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877189"/>
            <a:ext cx="41044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Відходить </a:t>
            </a:r>
            <a:r>
              <a:rPr lang="uk-UA" dirty="0"/>
              <a:t>від зовнішньої сонної артерії в самому її початку</a:t>
            </a:r>
            <a:r>
              <a:rPr lang="uk-UA" dirty="0" smtClean="0"/>
              <a:t>, над лицьовою артерією, </a:t>
            </a:r>
            <a:r>
              <a:rPr lang="uk-UA" dirty="0"/>
              <a:t>прямує вгору по </a:t>
            </a:r>
            <a:r>
              <a:rPr lang="uk-UA" dirty="0" smtClean="0"/>
              <a:t>бічній </a:t>
            </a:r>
            <a:r>
              <a:rPr lang="uk-UA" dirty="0"/>
              <a:t>стінці глотки. </a:t>
            </a:r>
            <a:endParaRPr lang="uk-UA" dirty="0" smtClean="0"/>
          </a:p>
          <a:p>
            <a:r>
              <a:rPr lang="uk-UA" b="1" u="sng" dirty="0" smtClean="0">
                <a:solidFill>
                  <a:srgbClr val="C00000"/>
                </a:solidFill>
              </a:rPr>
              <a:t>Артерія віддає:</a:t>
            </a:r>
          </a:p>
          <a:p>
            <a:pPr marL="285750" indent="-285750">
              <a:buFontTx/>
              <a:buChar char="-"/>
            </a:pPr>
            <a:r>
              <a:rPr lang="uk-UA" sz="2000" b="1" i="1" dirty="0" smtClean="0"/>
              <a:t>задню </a:t>
            </a:r>
            <a:r>
              <a:rPr lang="uk-UA" sz="2000" b="1" i="1" dirty="0" err="1"/>
              <a:t>менінгеальну</a:t>
            </a:r>
            <a:r>
              <a:rPr lang="uk-UA" sz="2000" b="1" i="1" dirty="0"/>
              <a:t> артерію </a:t>
            </a:r>
            <a:endParaRPr lang="uk-UA" sz="2000" b="1" i="1" dirty="0" smtClean="0"/>
          </a:p>
          <a:p>
            <a:r>
              <a:rPr lang="uk-UA" sz="2000" b="1" i="1" dirty="0" smtClean="0"/>
              <a:t>(</a:t>
            </a:r>
            <a:r>
              <a:rPr lang="uk-UA" sz="2000" b="1" i="1" dirty="0"/>
              <a:t>a. </a:t>
            </a:r>
            <a:r>
              <a:rPr lang="uk-UA" sz="2000" b="1" i="1" dirty="0" err="1" smtClean="0"/>
              <a:t>meningea</a:t>
            </a:r>
            <a:r>
              <a:rPr lang="uk-UA" sz="2000" b="1" i="1" dirty="0" smtClean="0"/>
              <a:t> </a:t>
            </a:r>
            <a:r>
              <a:rPr lang="uk-UA" sz="2000" b="1" i="1" dirty="0" err="1"/>
              <a:t>posterior</a:t>
            </a:r>
            <a:r>
              <a:rPr lang="uk-UA" sz="2000" b="1" i="1" dirty="0"/>
              <a:t>)</a:t>
            </a:r>
            <a:r>
              <a:rPr lang="uk-UA" sz="2000" i="1" dirty="0"/>
              <a:t>, </a:t>
            </a:r>
            <a:r>
              <a:rPr lang="uk-UA" dirty="0"/>
              <a:t>яка направляється в порожнину черепа через яремний </a:t>
            </a:r>
            <a:r>
              <a:rPr lang="uk-UA" dirty="0" smtClean="0"/>
              <a:t>отвір; </a:t>
            </a:r>
          </a:p>
          <a:p>
            <a:pPr marL="285750" indent="-285750">
              <a:buFontTx/>
              <a:buChar char="-"/>
            </a:pPr>
            <a:r>
              <a:rPr lang="uk-UA" sz="2000" b="1" i="1" dirty="0" smtClean="0"/>
              <a:t>глоткові </a:t>
            </a:r>
            <a:r>
              <a:rPr lang="uk-UA" sz="2000" b="1" i="1" dirty="0"/>
              <a:t>гілки </a:t>
            </a:r>
            <a:endParaRPr lang="uk-UA" sz="2000" b="1" i="1" dirty="0" smtClean="0"/>
          </a:p>
          <a:p>
            <a:r>
              <a:rPr lang="uk-UA" sz="2000" b="1" i="1" dirty="0" smtClean="0"/>
              <a:t>(</a:t>
            </a:r>
            <a:r>
              <a:rPr lang="uk-UA" sz="2000" b="1" i="1" dirty="0" err="1"/>
              <a:t>rr</a:t>
            </a:r>
            <a:r>
              <a:rPr lang="uk-UA" sz="2000" b="1" i="1" dirty="0"/>
              <a:t>. </a:t>
            </a:r>
            <a:r>
              <a:rPr lang="uk-UA" sz="2000" b="1" i="1" dirty="0" err="1"/>
              <a:t>pharyngeales</a:t>
            </a:r>
            <a:r>
              <a:rPr lang="uk-UA" sz="2000" b="1" i="1" dirty="0" smtClean="0"/>
              <a:t>)</a:t>
            </a:r>
            <a:r>
              <a:rPr lang="uk-UA" sz="2000" dirty="0" smtClean="0"/>
              <a:t>; </a:t>
            </a:r>
          </a:p>
          <a:p>
            <a:pPr marL="285750" indent="-285750">
              <a:buFontTx/>
              <a:buChar char="-"/>
            </a:pPr>
            <a:r>
              <a:rPr lang="uk-UA" sz="2000" b="1" i="1" dirty="0" smtClean="0"/>
              <a:t>нижню </a:t>
            </a:r>
            <a:r>
              <a:rPr lang="uk-UA" sz="2000" b="1" i="1" dirty="0"/>
              <a:t>барабанну </a:t>
            </a:r>
            <a:r>
              <a:rPr lang="uk-UA" sz="2000" b="1" i="1" dirty="0" smtClean="0"/>
              <a:t>артерію</a:t>
            </a:r>
          </a:p>
          <a:p>
            <a:r>
              <a:rPr lang="uk-UA" sz="2000" b="1" i="1" dirty="0" smtClean="0"/>
              <a:t>(a</a:t>
            </a:r>
            <a:r>
              <a:rPr lang="uk-UA" sz="2000" b="1" i="1" dirty="0"/>
              <a:t>. </a:t>
            </a:r>
            <a:r>
              <a:rPr lang="uk-UA" sz="2000" b="1" i="1" dirty="0" err="1"/>
              <a:t>tympanica</a:t>
            </a:r>
            <a:r>
              <a:rPr lang="uk-UA" sz="2000" b="1" i="1" dirty="0"/>
              <a:t> </a:t>
            </a:r>
            <a:r>
              <a:rPr lang="uk-UA" sz="2000" b="1" i="1" dirty="0" err="1"/>
              <a:t>inferior</a:t>
            </a:r>
            <a:r>
              <a:rPr lang="uk-UA" sz="2000" b="1" i="1" dirty="0"/>
              <a:t>)</a:t>
            </a:r>
            <a:r>
              <a:rPr lang="uk-UA" sz="2000" dirty="0"/>
              <a:t>, </a:t>
            </a:r>
            <a:r>
              <a:rPr lang="uk-UA" dirty="0"/>
              <a:t>яка проходить в барабанну порожнину через нижній отвір барабанного </a:t>
            </a:r>
            <a:r>
              <a:rPr lang="uk-UA" dirty="0" smtClean="0"/>
              <a:t>канальця.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525434"/>
            <a:ext cx="8496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prstClr val="black"/>
                </a:solidFill>
              </a:rPr>
              <a:t>Висхідна глоткова артерія (a. </a:t>
            </a:r>
            <a:r>
              <a:rPr lang="uk-UA" sz="2400" b="1" dirty="0" err="1">
                <a:solidFill>
                  <a:prstClr val="black"/>
                </a:solidFill>
              </a:rPr>
              <a:t>pharyngea</a:t>
            </a:r>
            <a:r>
              <a:rPr lang="uk-UA" sz="2400" b="1" dirty="0">
                <a:solidFill>
                  <a:prstClr val="black"/>
                </a:solidFill>
              </a:rPr>
              <a:t> </a:t>
            </a:r>
            <a:r>
              <a:rPr lang="uk-UA" sz="2400" b="1" dirty="0" err="1">
                <a:solidFill>
                  <a:prstClr val="black"/>
                </a:solidFill>
              </a:rPr>
              <a:t>ascendens</a:t>
            </a:r>
            <a:r>
              <a:rPr lang="uk-UA" sz="2400" b="1" dirty="0">
                <a:solidFill>
                  <a:prstClr val="black"/>
                </a:solidFill>
              </a:rPr>
              <a:t>) </a:t>
            </a:r>
            <a:endParaRPr lang="ru-RU" sz="24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 flipV="1">
            <a:off x="7592863" y="3609117"/>
            <a:ext cx="453752" cy="30973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 flipV="1">
            <a:off x="7331653" y="3068960"/>
            <a:ext cx="453752" cy="309736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7331653" y="3473024"/>
            <a:ext cx="261210" cy="154868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7297319" y="3407971"/>
            <a:ext cx="261210" cy="154868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7272037" y="3223828"/>
            <a:ext cx="261210" cy="154868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7235382" y="2926069"/>
            <a:ext cx="453752" cy="309736"/>
          </a:xfrm>
          <a:prstGeom prst="straightConnector1">
            <a:avLst/>
          </a:prstGeom>
          <a:ln w="5715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63" y="198497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 flipH="1" flipV="1">
            <a:off x="2771800" y="2359732"/>
            <a:ext cx="453752" cy="30973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378816" y="1875097"/>
            <a:ext cx="597768" cy="10991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6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34 -0.02128 C -0.02291 -0.0266 -0.02378 -0.02776 -0.02638 -0.03261 C -0.02847 -0.04117 -0.03003 -0.05135 -0.03385 -0.05875 C -0.03489 -0.06292 -0.03593 -0.06685 -0.03663 -0.07125 C -0.03715 -0.08027 -0.03854 -0.08859 -0.03854 -0.09738 " pathEditMode="relative" ptsTypes="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0809 C -0.00382 -0.01688 -0.00069 -0.02151 0.00122 -0.02914 C 0.00278 -0.03562 0.00382 -0.0421 0.00678 -0.04788 C 0.00816 -0.05412 0.01042 -0.06268 0.01042 -0.06916 " pathEditMode="relative" ptsTypes="fff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21 -0.02244 C -0.02986 -0.02128 -0.03246 -0.02012 -0.03559 -0.01758 C -0.03646 -0.01804 -0.03767 -0.01781 -0.03837 -0.01873 C -0.03993 -0.02082 -0.04201 -0.02614 -0.04201 -0.02614 C -0.04166 -0.02937 -0.04201 -0.03308 -0.04114 -0.03608 C -0.04062 -0.03817 -0.0368 -0.03932 -0.03559 -0.04002 C -0.03142 -0.04256 -0.02777 -0.04418 -0.02343 -0.04603 C -0.01701 -0.04487 -0.01562 -0.04534 -0.01215 -0.03863 C -0.01319 -0.02776 -0.01267 -0.03007 -0.01875 -0.02614 C -0.01962 -0.02567 -0.02864 -0.0192 -0.02621 -0.02244 Z " pathEditMode="relative" ptsTypes="ffffffffff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17095E-6 C -0.00452 -0.00069 -0.01545 -0.00046 -0.01771 -0.0074 " pathEditMode="relative" ptsTypes="f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17095E-6 C -0.00452 -0.00069 -0.01545 -0.00046 -0.01771 -0.0074 " pathEditMode="relative" ptsTypes="fA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7.17095E-6 C -0.00452 -0.00069 -0.01545 -0.00046 -0.01771 -0.0074 " pathEditMode="relative" ptsTypes="f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4.15915E-6 C 0.00034 -0.00833 0.00034 -0.01643 0.00086 -0.02475 C 0.00173 -0.03933 0.00972 -0.05644 0.01302 -0.07079 C 0.01406 -0.08744 0.01249 -0.08536 0.02239 -0.08952 C 0.02552 -0.0923 0.02638 -0.09554 0.02986 -0.09693 C 0.03211 -0.10687 0.02881 -0.096 0.0335 -0.10201 C 0.0342 -0.10294 0.03402 -0.10456 0.03454 -0.10572 C 0.03506 -0.1071 0.03558 -0.10849 0.03645 -0.10942 C 0.03888 -0.11219 0.0434 -0.11312 0.0467 -0.11312 " pathEditMode="relative" ptsTypes="ffffffff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Кінцеві гілки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зовнішньої </a:t>
            </a:r>
            <a:r>
              <a:rPr lang="uk-UA" b="1" dirty="0"/>
              <a:t>сонної артерії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916832"/>
            <a:ext cx="88565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Поверхнева </a:t>
            </a:r>
            <a:r>
              <a:rPr lang="uk-UA" dirty="0"/>
              <a:t>скронева артерія </a:t>
            </a:r>
            <a:r>
              <a:rPr lang="uk-UA" dirty="0" smtClean="0"/>
              <a:t>є </a:t>
            </a:r>
            <a:r>
              <a:rPr lang="uk-UA" dirty="0"/>
              <a:t>продовженням стовбура зовнішньої сонної артерії на рівні шийки нижньої щелепи. </a:t>
            </a:r>
            <a:endParaRPr lang="uk-UA" dirty="0" smtClean="0"/>
          </a:p>
          <a:p>
            <a:r>
              <a:rPr lang="uk-UA" dirty="0" smtClean="0"/>
              <a:t>Артерія </a:t>
            </a:r>
            <a:r>
              <a:rPr lang="uk-UA" dirty="0"/>
              <a:t>направляється в скроневу </a:t>
            </a:r>
            <a:r>
              <a:rPr lang="uk-UA" dirty="0" smtClean="0"/>
              <a:t>ділянку </a:t>
            </a:r>
            <a:r>
              <a:rPr lang="uk-UA" dirty="0"/>
              <a:t>попереду зовнішнього слухового проходу. </a:t>
            </a:r>
            <a:r>
              <a:rPr lang="uk-UA" dirty="0" smtClean="0"/>
              <a:t>На </a:t>
            </a:r>
            <a:r>
              <a:rPr lang="uk-UA" dirty="0"/>
              <a:t>рівні </a:t>
            </a:r>
            <a:r>
              <a:rPr lang="uk-UA" dirty="0" smtClean="0"/>
              <a:t>надочного </a:t>
            </a:r>
            <a:r>
              <a:rPr lang="uk-UA" dirty="0"/>
              <a:t>краю лобової кістки </a:t>
            </a:r>
            <a:r>
              <a:rPr lang="uk-UA" dirty="0" smtClean="0"/>
              <a:t>артерія </a:t>
            </a:r>
            <a:r>
              <a:rPr lang="uk-UA" dirty="0"/>
              <a:t>ділиться на </a:t>
            </a:r>
            <a:endParaRPr lang="uk-UA" dirty="0" smtClean="0"/>
          </a:p>
          <a:p>
            <a:r>
              <a:rPr lang="uk-UA" b="1" i="1" dirty="0" smtClean="0"/>
              <a:t>лобову </a:t>
            </a:r>
            <a:r>
              <a:rPr lang="uk-UA" b="1" i="1" dirty="0"/>
              <a:t>і тім'яну </a:t>
            </a:r>
            <a:r>
              <a:rPr lang="uk-UA" b="1" i="1" dirty="0" smtClean="0"/>
              <a:t>гілки</a:t>
            </a:r>
            <a:r>
              <a:rPr lang="uk-UA" dirty="0" smtClean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547500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/>
              <a:t>Поверхнева скронева артерія (a. </a:t>
            </a:r>
            <a:r>
              <a:rPr lang="uk-UA" sz="2000" b="1" dirty="0" err="1"/>
              <a:t>temporalis</a:t>
            </a:r>
            <a:r>
              <a:rPr lang="uk-UA" sz="2000" b="1" dirty="0"/>
              <a:t> </a:t>
            </a:r>
            <a:r>
              <a:rPr lang="uk-UA" sz="2000" b="1" dirty="0" err="1"/>
              <a:t>superficialis</a:t>
            </a:r>
            <a:r>
              <a:rPr lang="uk-UA" sz="2000" b="1" dirty="0"/>
              <a:t>) </a:t>
            </a:r>
            <a:endParaRPr lang="ru-RU" sz="2000" b="1" dirty="0"/>
          </a:p>
        </p:txBody>
      </p:sp>
      <p:pic>
        <p:nvPicPr>
          <p:cNvPr id="5" name="Picture 2" descr="http://vmede.org/sait/content/Anatomija_bili4_t2/10_files/mb4_20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42642"/>
            <a:ext cx="5717036" cy="3017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3449053"/>
            <a:ext cx="37444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u="sng" dirty="0">
                <a:solidFill>
                  <a:srgbClr val="C00000"/>
                </a:solidFill>
              </a:rPr>
              <a:t>Від поверхневої скроневої артерії відходять: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поперечна артерія лиця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/>
              <a:t>a. </a:t>
            </a:r>
            <a:r>
              <a:rPr lang="uk-UA" b="1" i="1" dirty="0" err="1"/>
              <a:t>transversa</a:t>
            </a:r>
            <a:r>
              <a:rPr lang="uk-UA" b="1" i="1" dirty="0"/>
              <a:t> </a:t>
            </a:r>
            <a:r>
              <a:rPr lang="uk-UA" b="1" i="1" dirty="0" err="1"/>
              <a:t>faciei</a:t>
            </a:r>
            <a:r>
              <a:rPr lang="uk-UA" b="1" i="1" dirty="0"/>
              <a:t>); 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гілки привушної залози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 err="1"/>
              <a:t>rr</a:t>
            </a:r>
            <a:r>
              <a:rPr lang="uk-UA" b="1" i="1" dirty="0"/>
              <a:t>. </a:t>
            </a:r>
            <a:r>
              <a:rPr lang="uk-UA" b="1" i="1" dirty="0" err="1"/>
              <a:t>parotidei</a:t>
            </a:r>
            <a:r>
              <a:rPr lang="uk-UA" b="1" i="1" dirty="0"/>
              <a:t>); 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вилично-очноямкова артерія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/>
              <a:t>a. </a:t>
            </a:r>
            <a:r>
              <a:rPr lang="uk-UA" b="1" i="1" dirty="0" err="1"/>
              <a:t>zygomaticoorbitalis</a:t>
            </a:r>
            <a:r>
              <a:rPr lang="uk-UA" b="1" i="1" dirty="0"/>
              <a:t>); </a:t>
            </a:r>
          </a:p>
          <a:p>
            <a:pPr marL="285750" indent="-285750">
              <a:buFontTx/>
              <a:buChar char="-"/>
            </a:pPr>
            <a:r>
              <a:rPr lang="uk-UA" b="1" i="1" dirty="0"/>
              <a:t>середня скронева артерія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/>
              <a:t>a. </a:t>
            </a:r>
            <a:r>
              <a:rPr lang="uk-UA" b="1" i="1" dirty="0" err="1"/>
              <a:t>temporalis</a:t>
            </a:r>
            <a:r>
              <a:rPr lang="uk-UA" b="1" i="1" dirty="0"/>
              <a:t> </a:t>
            </a:r>
            <a:r>
              <a:rPr lang="uk-UA" b="1" i="1" dirty="0" err="1"/>
              <a:t>media</a:t>
            </a:r>
            <a:r>
              <a:rPr lang="uk-UA" b="1" i="1" dirty="0"/>
              <a:t>).</a:t>
            </a:r>
            <a:endParaRPr lang="ru-RU" b="1" i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 flipV="1">
            <a:off x="6483756" y="5157192"/>
            <a:ext cx="453752" cy="30973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 flipV="1">
            <a:off x="6483756" y="4226743"/>
            <a:ext cx="528132" cy="36004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6483756" y="4135951"/>
            <a:ext cx="453752" cy="30973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6413617" y="4863845"/>
            <a:ext cx="453752" cy="30973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6462455" y="4634253"/>
            <a:ext cx="453752" cy="30973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6520946" y="4686816"/>
            <a:ext cx="453752" cy="30973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80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52001E-6 C 0.00191 -0.00647 -0.00086 -0.02822 -0.00086 -0.02984 C -0.00052 -0.03886 -0.00052 -0.04811 1.11111E-6 -0.05713 C 0.0007 -0.06962 0.00521 -0.0835 0.00747 -0.09576 C 0.00712 -0.10617 0.00712 -0.11658 0.0066 -0.12699 C 0.00643 -0.13 0.00486 -0.13555 0.00382 -0.13809 C 0.0033 -0.13948 0.00191 -0.1418 0.00191 -0.1418 " pathEditMode="relative" ptsTypes="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0972 C -0.004 -0.01041 -0.0066 -0.00995 -0.00764 -0.01203 C -0.01042 -0.01781 -0.01198 -0.01828 -0.01702 -0.01966 C -0.02414 -0.02614 -0.03403 -0.02822 -0.04219 -0.03216 C -0.04341 -0.03725 -0.04549 -0.0391 -0.04879 -0.0421 C -0.05122 -0.04719 -0.05139 -0.05228 -0.05521 -0.05575 C -0.05886 -0.06292 -0.06598 -0.0613 -0.07205 -0.06315 C -0.07483 -0.06847 -0.07778 -0.07287 -0.08056 -0.07819 C -0.08125 -0.07935 -0.08247 -0.08189 -0.08247 -0.08189 C -0.08525 -0.09346 -0.09271 -0.09322 -0.10018 -0.09693 C -0.10104 -0.10086 -0.10174 -0.10387 -0.10382 -0.10687 " pathEditMode="relative" ptsTypes="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074 C 0.00296 0.00694 0.00417 0.00717 0.00486 0.00624 C 0.00643 0.00416 0.00591 0.00046 0.0066 -0.00255 C 0.00747 -0.00625 0.00851 -0.00995 0.00955 -0.01365 C 0.01042 -0.02036 0.01077 -0.02591 0.01511 -0.02984 C 0.01632 -0.03516 0.01823 -0.04048 0.02153 -0.04349 C 0.02188 -0.04465 0.02188 -0.04627 0.02257 -0.04719 C 0.02414 -0.04927 0.02813 -0.05228 0.02813 -0.05228 C 0.03073 -0.05714 0.03421 -0.05783 0.03837 -0.05968 C 0.04011 -0.0613 0.04254 -0.06153 0.0441 -0.06338 C 0.04983 -0.06986 0.04167 -0.0657 0.04879 -0.06847 C 0.05174 -0.07125 0.0533 -0.07449 0.05625 -0.07726 C 0.05747 -0.08235 0.05955 -0.08675 0.06094 -0.09207 C 0.06268 -0.09924 0.06355 -0.10895 0.06841 -0.11335 C 0.07327 -0.12353 0.06667 -0.11173 0.07309 -0.11821 C 0.07396 -0.11913 0.07414 -0.12075 0.07483 -0.12191 C 0.07796 -0.12607 0.07761 -0.1226 0.07761 -0.12584 " pathEditMode="relative" ptsTypes="ffffffffffffffff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5.08675E-6 C -0.06893 0.00207 -0.02466 -0.00394 -0.04584 0.00485 C -0.04966 0.00832 -0.05261 0.01179 -0.05695 0.01364 C -0.06025 0.01641 -0.06077 0.01965 -0.06459 0.02104 C -0.06788 0.02544 -0.07153 0.02729 -0.0757 0.03099 C -0.07778 0.03284 -0.08125 0.03423 -0.08125 0.03723 " pathEditMode="relative" ptsTypes="fffff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13 -0.02267 C -0.03177 -0.02567 -0.02882 -0.02359 -0.03351 -0.02775 C -0.03698 -0.03446 -0.04549 -0.03539 -0.05122 -0.0377 C -0.05313 -0.03932 -0.05556 -0.04001 -0.05677 -0.04256 C -0.05747 -0.04395 -0.05764 -0.04557 -0.05868 -0.04649 C -0.06025 -0.04788 -0.06424 -0.04881 -0.06424 -0.04881 C -0.0717 -0.04834 -0.07934 -0.04834 -0.08681 -0.04765 C -0.09254 -0.04719 -0.09879 -0.04187 -0.10452 -0.04025 C -0.10816 -0.04071 -0.11563 -0.0414 -0.11563 -0.0414 " pathEditMode="relative" ptsTypes="ffffffff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428 C -0.01163 -0.04373 -0.01475 -0.04419 -0.01944 -0.0465 C -0.02378 -0.05529 -0.02118 -0.05229 -0.02604 -0.05645 C -0.02708 -0.05876 -0.02725 -0.062 -0.02882 -0.06385 C -0.03038 -0.0657 -0.0401 -0.06894 -0.04271 -0.0701 C -0.04861 -0.07519 -0.05538 -0.07241 -0.06146 -0.0775 C -0.06232 -0.0812 -0.06371 -0.08398 -0.06528 -0.08745 " pathEditMode="relative" ptsTypes="ffffff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332656"/>
            <a:ext cx="3528392" cy="1039427"/>
          </a:xfrm>
        </p:spPr>
        <p:txBody>
          <a:bodyPr>
            <a:noAutofit/>
          </a:bodyPr>
          <a:lstStyle/>
          <a:p>
            <a:r>
              <a:rPr lang="uk-UA" sz="2400" b="1" dirty="0"/>
              <a:t>Верхньощелепна артерія </a:t>
            </a:r>
            <a:r>
              <a:rPr lang="uk-UA" sz="2400" b="1" dirty="0" smtClean="0"/>
              <a:t/>
            </a:r>
            <a:br>
              <a:rPr lang="uk-UA" sz="2400" b="1" dirty="0" smtClean="0"/>
            </a:br>
            <a:r>
              <a:rPr lang="uk-UA" sz="2400" b="1" dirty="0" smtClean="0"/>
              <a:t>(</a:t>
            </a:r>
            <a:r>
              <a:rPr lang="uk-UA" sz="2400" b="1" dirty="0"/>
              <a:t>a. </a:t>
            </a:r>
            <a:r>
              <a:rPr lang="uk-UA" sz="2400" b="1" dirty="0" err="1"/>
              <a:t>maxillaris</a:t>
            </a:r>
            <a:r>
              <a:rPr lang="uk-UA" sz="2400" b="1" dirty="0"/>
              <a:t>)</a:t>
            </a:r>
            <a:endParaRPr lang="ru-RU" sz="2400" b="1" dirty="0"/>
          </a:p>
        </p:txBody>
      </p:sp>
      <p:pic>
        <p:nvPicPr>
          <p:cNvPr id="3379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2" t="30135"/>
          <a:stretch/>
        </p:blipFill>
        <p:spPr bwMode="auto">
          <a:xfrm>
            <a:off x="0" y="-14995"/>
            <a:ext cx="5508104" cy="317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77069" y="1469089"/>
            <a:ext cx="37492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>
                <a:solidFill>
                  <a:prstClr val="black"/>
                </a:solidFill>
              </a:rPr>
              <a:t>Верхньощелепна артерія </a:t>
            </a:r>
            <a:r>
              <a:rPr lang="uk-UA" dirty="0" smtClean="0">
                <a:solidFill>
                  <a:prstClr val="black"/>
                </a:solidFill>
              </a:rPr>
              <a:t>відгалужується від зовнішньої сонної артерії на </a:t>
            </a:r>
            <a:r>
              <a:rPr lang="uk-UA" dirty="0">
                <a:solidFill>
                  <a:prstClr val="black"/>
                </a:solidFill>
              </a:rPr>
              <a:t>рівні </a:t>
            </a:r>
            <a:r>
              <a:rPr lang="uk-UA" dirty="0" smtClean="0">
                <a:solidFill>
                  <a:prstClr val="black"/>
                </a:solidFill>
              </a:rPr>
              <a:t>шийки </a:t>
            </a:r>
            <a:r>
              <a:rPr lang="uk-UA" dirty="0">
                <a:solidFill>
                  <a:prstClr val="black"/>
                </a:solidFill>
              </a:rPr>
              <a:t>нижньої </a:t>
            </a:r>
            <a:r>
              <a:rPr lang="uk-UA" dirty="0" smtClean="0">
                <a:solidFill>
                  <a:prstClr val="black"/>
                </a:solidFill>
              </a:rPr>
              <a:t>щелепи, </a:t>
            </a:r>
            <a:r>
              <a:rPr lang="uk-UA" dirty="0">
                <a:solidFill>
                  <a:prstClr val="black"/>
                </a:solidFill>
              </a:rPr>
              <a:t>огинає </a:t>
            </a:r>
            <a:r>
              <a:rPr lang="uk-UA" dirty="0" smtClean="0">
                <a:solidFill>
                  <a:prstClr val="black"/>
                </a:solidFill>
              </a:rPr>
              <a:t>її та </a:t>
            </a:r>
            <a:r>
              <a:rPr lang="uk-UA" dirty="0">
                <a:solidFill>
                  <a:prstClr val="black"/>
                </a:solidFill>
              </a:rPr>
              <a:t>проходить в підскроневу і крилоподібно-піднебінну ямки.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617" y="3062001"/>
            <a:ext cx="52794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u="sng" dirty="0">
                <a:solidFill>
                  <a:srgbClr val="C00000"/>
                </a:solidFill>
              </a:rPr>
              <a:t>Від верхньощелепної артерії відходить ряд гілок</a:t>
            </a:r>
            <a:r>
              <a:rPr lang="uk-UA" sz="1600" b="1" u="sng" dirty="0" smtClean="0">
                <a:solidFill>
                  <a:srgbClr val="C00000"/>
                </a:solidFill>
              </a:rPr>
              <a:t>:</a:t>
            </a:r>
          </a:p>
          <a:p>
            <a:r>
              <a:rPr lang="uk-UA" sz="1600" u="sng" dirty="0"/>
              <a:t>На рівні </a:t>
            </a:r>
            <a:r>
              <a:rPr lang="uk-UA" sz="1600" u="sng" dirty="0" smtClean="0"/>
              <a:t>щелепного </a:t>
            </a:r>
            <a:r>
              <a:rPr lang="uk-UA" sz="1600" u="sng" dirty="0"/>
              <a:t>відділу </a:t>
            </a:r>
            <a:r>
              <a:rPr lang="uk-UA" sz="1600" u="sng" dirty="0" smtClean="0"/>
              <a:t>: </a:t>
            </a:r>
            <a:endParaRPr lang="uk-UA" sz="1600" b="1" u="sng" dirty="0">
              <a:solidFill>
                <a:srgbClr val="C00000"/>
              </a:solidFill>
            </a:endParaRPr>
          </a:p>
          <a:p>
            <a:pPr marL="285750" indent="-285750">
              <a:buFontTx/>
              <a:buChar char="-"/>
            </a:pPr>
            <a:r>
              <a:rPr lang="uk-UA" sz="1600" b="1" i="1" dirty="0"/>
              <a:t>глибока вушна </a:t>
            </a:r>
            <a:r>
              <a:rPr lang="uk-UA" sz="1600" b="1" i="1" dirty="0" smtClean="0"/>
              <a:t>артерія </a:t>
            </a:r>
          </a:p>
          <a:p>
            <a:r>
              <a:rPr lang="uk-UA" sz="1600" b="1" i="1" dirty="0" smtClean="0"/>
              <a:t>(a</a:t>
            </a:r>
            <a:r>
              <a:rPr lang="uk-UA" sz="1600" b="1" i="1" dirty="0"/>
              <a:t>. </a:t>
            </a:r>
            <a:r>
              <a:rPr lang="uk-UA" sz="1600" b="1" i="1" dirty="0" err="1"/>
              <a:t>auricularis</a:t>
            </a:r>
            <a:r>
              <a:rPr lang="uk-UA" sz="1600" b="1" i="1" dirty="0"/>
              <a:t> </a:t>
            </a:r>
            <a:r>
              <a:rPr lang="uk-UA" sz="1600" b="1" i="1" dirty="0" err="1"/>
              <a:t>profunda</a:t>
            </a:r>
            <a:r>
              <a:rPr lang="uk-UA" sz="1600" b="1" i="1" dirty="0"/>
              <a:t>); </a:t>
            </a:r>
          </a:p>
          <a:p>
            <a:pPr marL="285750" indent="-285750">
              <a:buFontTx/>
              <a:buChar char="-"/>
            </a:pPr>
            <a:r>
              <a:rPr lang="uk-UA" sz="1600" b="1" i="1" dirty="0"/>
              <a:t>передня барабанна артерія </a:t>
            </a:r>
            <a:endParaRPr lang="uk-UA" sz="1600" b="1" i="1" dirty="0" smtClean="0"/>
          </a:p>
          <a:p>
            <a:r>
              <a:rPr lang="uk-UA" sz="1600" b="1" i="1" dirty="0" smtClean="0"/>
              <a:t>(</a:t>
            </a:r>
            <a:r>
              <a:rPr lang="uk-UA" sz="1600" b="1" i="1" dirty="0"/>
              <a:t>a. </a:t>
            </a:r>
            <a:r>
              <a:rPr lang="uk-UA" sz="1600" b="1" i="1" dirty="0" err="1"/>
              <a:t>tympanica</a:t>
            </a:r>
            <a:r>
              <a:rPr lang="uk-UA" sz="1600" b="1" i="1" dirty="0"/>
              <a:t> </a:t>
            </a:r>
            <a:r>
              <a:rPr lang="uk-UA" sz="1600" b="1" i="1" dirty="0" err="1"/>
              <a:t>anterior</a:t>
            </a:r>
            <a:r>
              <a:rPr lang="uk-UA" sz="1600" b="1" i="1" dirty="0" smtClean="0"/>
              <a:t>);</a:t>
            </a:r>
          </a:p>
          <a:p>
            <a:pPr marL="285750" indent="-285750">
              <a:buFontTx/>
              <a:buChar char="-"/>
            </a:pPr>
            <a:r>
              <a:rPr lang="uk-UA" sz="1600" b="1" i="1" dirty="0" smtClean="0"/>
              <a:t>середня </a:t>
            </a:r>
            <a:r>
              <a:rPr lang="uk-UA" sz="1600" b="1" i="1" dirty="0" err="1"/>
              <a:t>менінгеальна</a:t>
            </a:r>
            <a:r>
              <a:rPr lang="uk-UA" sz="1600" b="1" i="1" dirty="0"/>
              <a:t> артерія </a:t>
            </a:r>
            <a:endParaRPr lang="uk-UA" sz="1600" b="1" i="1" dirty="0" smtClean="0"/>
          </a:p>
          <a:p>
            <a:r>
              <a:rPr lang="uk-UA" sz="1600" b="1" i="1" dirty="0" smtClean="0"/>
              <a:t>(</a:t>
            </a:r>
            <a:r>
              <a:rPr lang="uk-UA" sz="1600" b="1" i="1" dirty="0"/>
              <a:t>a. </a:t>
            </a:r>
            <a:r>
              <a:rPr lang="uk-UA" sz="1600" b="1" i="1" dirty="0" err="1"/>
              <a:t>meningea</a:t>
            </a:r>
            <a:r>
              <a:rPr lang="uk-UA" sz="1600" b="1" i="1" dirty="0"/>
              <a:t> </a:t>
            </a:r>
            <a:r>
              <a:rPr lang="uk-UA" sz="1600" b="1" i="1" dirty="0" err="1"/>
              <a:t>media</a:t>
            </a:r>
            <a:r>
              <a:rPr lang="uk-UA" sz="1600" b="1" i="1" dirty="0"/>
              <a:t>)</a:t>
            </a:r>
            <a:r>
              <a:rPr lang="ru-RU" sz="1600" b="1" i="1" dirty="0"/>
              <a:t> </a:t>
            </a:r>
            <a:r>
              <a:rPr lang="uk-UA" sz="1600" dirty="0"/>
              <a:t>заходить </a:t>
            </a:r>
            <a:r>
              <a:rPr lang="uk-UA" sz="1600" dirty="0" smtClean="0"/>
              <a:t>у </a:t>
            </a:r>
            <a:r>
              <a:rPr lang="uk-UA" sz="1600" dirty="0"/>
              <a:t>порожнину черепа через остистий </a:t>
            </a:r>
            <a:r>
              <a:rPr lang="uk-UA" sz="1600" dirty="0" smtClean="0"/>
              <a:t>отвір і віддає </a:t>
            </a:r>
            <a:r>
              <a:rPr lang="uk-UA" sz="1600" b="1" i="1" dirty="0"/>
              <a:t>верхню барабанну артерію (a. </a:t>
            </a:r>
            <a:r>
              <a:rPr lang="uk-UA" sz="1600" b="1" i="1" dirty="0" err="1"/>
              <a:t>tympanica</a:t>
            </a:r>
            <a:r>
              <a:rPr lang="uk-UA" sz="1600" b="1" i="1" dirty="0"/>
              <a:t> </a:t>
            </a:r>
            <a:r>
              <a:rPr lang="uk-UA" sz="1600" b="1" i="1" dirty="0" err="1"/>
              <a:t>superior</a:t>
            </a:r>
            <a:r>
              <a:rPr lang="uk-UA" sz="1600" b="1" i="1" dirty="0"/>
              <a:t>), </a:t>
            </a:r>
            <a:endParaRPr lang="uk-UA" sz="1600" b="1" i="1" dirty="0" smtClean="0"/>
          </a:p>
          <a:p>
            <a:r>
              <a:rPr lang="uk-UA" sz="1600" dirty="0" smtClean="0"/>
              <a:t>яка </a:t>
            </a:r>
            <a:r>
              <a:rPr lang="uk-UA" sz="1600" dirty="0"/>
              <a:t>проникає в барабанну порожнину через </a:t>
            </a:r>
            <a:r>
              <a:rPr lang="uk-UA" sz="1600" dirty="0" err="1"/>
              <a:t>напівканал</a:t>
            </a:r>
            <a:r>
              <a:rPr lang="uk-UA" sz="1600" dirty="0"/>
              <a:t> м'яза, що напружує барабанну перетинку.</a:t>
            </a:r>
            <a:endParaRPr lang="uk-UA" sz="1600" b="1" i="1" dirty="0" smtClean="0"/>
          </a:p>
          <a:p>
            <a:pPr marL="285750" indent="-285750">
              <a:buFontTx/>
              <a:buChar char="-"/>
            </a:pPr>
            <a:r>
              <a:rPr lang="uk-UA" sz="1600" b="1" i="1" dirty="0" smtClean="0"/>
              <a:t> </a:t>
            </a:r>
            <a:r>
              <a:rPr lang="uk-UA" sz="1600" b="1" i="1" dirty="0"/>
              <a:t>нижня альвеолярна артерія </a:t>
            </a:r>
            <a:endParaRPr lang="uk-UA" sz="1600" b="1" i="1" dirty="0" smtClean="0"/>
          </a:p>
          <a:p>
            <a:r>
              <a:rPr lang="uk-UA" sz="1600" b="1" i="1" dirty="0" smtClean="0"/>
              <a:t>(</a:t>
            </a:r>
            <a:r>
              <a:rPr lang="uk-UA" sz="1600" b="1" i="1" dirty="0"/>
              <a:t>a. </a:t>
            </a:r>
            <a:r>
              <a:rPr lang="uk-UA" sz="1600" b="1" i="1" dirty="0" err="1"/>
              <a:t>alveolaris</a:t>
            </a:r>
            <a:r>
              <a:rPr lang="uk-UA" sz="1600" b="1" i="1" dirty="0"/>
              <a:t> </a:t>
            </a:r>
            <a:r>
              <a:rPr lang="uk-UA" sz="1600" b="1" i="1" dirty="0" err="1"/>
              <a:t>inferior</a:t>
            </a:r>
            <a:r>
              <a:rPr lang="uk-UA" sz="1600" b="1" i="1" dirty="0" smtClean="0"/>
              <a:t>).</a:t>
            </a:r>
            <a:endParaRPr lang="uk-UA" sz="1600" b="1" i="1" dirty="0"/>
          </a:p>
        </p:txBody>
      </p:sp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982"/>
            <a:ext cx="360040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ÐÐ°ÑÑÐ¸Ð½ÐºÐ¸ Ð¿Ð¾ Ð·Ð°Ð¿ÑÐ¾ÑÑ Ð²ÐµÑÑÐ½ÐµÑÐµÐ»ÑÑÑÐ½Ð°Ñ Ð°ÑÑÐµÑÐ¸Ñ Ð¾ÑÐ´ÐµÐ»Ñ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868" y="3789040"/>
            <a:ext cx="4417131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01" y="2902632"/>
            <a:ext cx="468052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 стрелкой 10"/>
          <p:cNvCxnSpPr/>
          <p:nvPr/>
        </p:nvCxnSpPr>
        <p:spPr>
          <a:xfrm flipH="1" flipV="1">
            <a:off x="4273116" y="1950691"/>
            <a:ext cx="453752" cy="30973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 descr="ÐÐ°ÑÑÐ¸Ð½ÐºÐ¸ Ð¿Ð¾ Ð·Ð°Ð¿ÑÐ¾ÑÑ Ð¿Ð¾Ð´Ð²Ð¸ÑÐ¾ÑÐ½Ð°Ñ Ð¸ ÐºÑÑÐ»Ð¾Ð½ÐµÐ±Ð½Ð°Ñ ÑÐ¼ÐºÐ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38159"/>
            <a:ext cx="3600401" cy="290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4165516" y="764704"/>
            <a:ext cx="107600" cy="78102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6779095" y="1469089"/>
            <a:ext cx="817241" cy="791337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6420132" y="4725144"/>
            <a:ext cx="167841" cy="393192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олилиния 23"/>
          <p:cNvSpPr/>
          <p:nvPr/>
        </p:nvSpPr>
        <p:spPr>
          <a:xfrm>
            <a:off x="6505303" y="5129348"/>
            <a:ext cx="461554" cy="269966"/>
          </a:xfrm>
          <a:custGeom>
            <a:avLst/>
            <a:gdLst>
              <a:gd name="connsiteX0" fmla="*/ 0 w 461554"/>
              <a:gd name="connsiteY0" fmla="*/ 269966 h 269966"/>
              <a:gd name="connsiteX1" fmla="*/ 0 w 461554"/>
              <a:gd name="connsiteY1" fmla="*/ 269966 h 269966"/>
              <a:gd name="connsiteX2" fmla="*/ 26126 w 461554"/>
              <a:gd name="connsiteY2" fmla="*/ 200298 h 269966"/>
              <a:gd name="connsiteX3" fmla="*/ 43543 w 461554"/>
              <a:gd name="connsiteY3" fmla="*/ 174172 h 269966"/>
              <a:gd name="connsiteX4" fmla="*/ 52251 w 461554"/>
              <a:gd name="connsiteY4" fmla="*/ 148046 h 269966"/>
              <a:gd name="connsiteX5" fmla="*/ 87086 w 461554"/>
              <a:gd name="connsiteY5" fmla="*/ 104503 h 269966"/>
              <a:gd name="connsiteX6" fmla="*/ 113211 w 461554"/>
              <a:gd name="connsiteY6" fmla="*/ 95795 h 269966"/>
              <a:gd name="connsiteX7" fmla="*/ 191588 w 461554"/>
              <a:gd name="connsiteY7" fmla="*/ 60961 h 269966"/>
              <a:gd name="connsiteX8" fmla="*/ 217714 w 461554"/>
              <a:gd name="connsiteY8" fmla="*/ 52252 h 269966"/>
              <a:gd name="connsiteX9" fmla="*/ 243840 w 461554"/>
              <a:gd name="connsiteY9" fmla="*/ 34835 h 269966"/>
              <a:gd name="connsiteX10" fmla="*/ 339634 w 461554"/>
              <a:gd name="connsiteY10" fmla="*/ 17418 h 269966"/>
              <a:gd name="connsiteX11" fmla="*/ 383177 w 461554"/>
              <a:gd name="connsiteY11" fmla="*/ 8709 h 269966"/>
              <a:gd name="connsiteX12" fmla="*/ 461554 w 461554"/>
              <a:gd name="connsiteY12" fmla="*/ 1 h 269966"/>
              <a:gd name="connsiteX13" fmla="*/ 461554 w 461554"/>
              <a:gd name="connsiteY13" fmla="*/ 1 h 269966"/>
              <a:gd name="connsiteX14" fmla="*/ 452846 w 461554"/>
              <a:gd name="connsiteY14" fmla="*/ 8709 h 269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1554" h="269966">
                <a:moveTo>
                  <a:pt x="0" y="269966"/>
                </a:moveTo>
                <a:lnTo>
                  <a:pt x="0" y="269966"/>
                </a:lnTo>
                <a:cubicBezTo>
                  <a:pt x="8709" y="246743"/>
                  <a:pt x="15863" y="222877"/>
                  <a:pt x="26126" y="200298"/>
                </a:cubicBezTo>
                <a:cubicBezTo>
                  <a:pt x="30457" y="190770"/>
                  <a:pt x="38862" y="183534"/>
                  <a:pt x="43543" y="174172"/>
                </a:cubicBezTo>
                <a:cubicBezTo>
                  <a:pt x="47648" y="165961"/>
                  <a:pt x="48146" y="156257"/>
                  <a:pt x="52251" y="148046"/>
                </a:cubicBezTo>
                <a:cubicBezTo>
                  <a:pt x="57336" y="137875"/>
                  <a:pt x="75515" y="111446"/>
                  <a:pt x="87086" y="104503"/>
                </a:cubicBezTo>
                <a:cubicBezTo>
                  <a:pt x="94957" y="99780"/>
                  <a:pt x="104503" y="98698"/>
                  <a:pt x="113211" y="95795"/>
                </a:cubicBezTo>
                <a:cubicBezTo>
                  <a:pt x="154613" y="68194"/>
                  <a:pt x="129407" y="81688"/>
                  <a:pt x="191588" y="60961"/>
                </a:cubicBezTo>
                <a:cubicBezTo>
                  <a:pt x="200297" y="58058"/>
                  <a:pt x="210076" y="57344"/>
                  <a:pt x="217714" y="52252"/>
                </a:cubicBezTo>
                <a:cubicBezTo>
                  <a:pt x="226423" y="46446"/>
                  <a:pt x="234040" y="38510"/>
                  <a:pt x="243840" y="34835"/>
                </a:cubicBezTo>
                <a:cubicBezTo>
                  <a:pt x="253969" y="31037"/>
                  <a:pt x="333297" y="18570"/>
                  <a:pt x="339634" y="17418"/>
                </a:cubicBezTo>
                <a:cubicBezTo>
                  <a:pt x="354197" y="14770"/>
                  <a:pt x="368547" y="10960"/>
                  <a:pt x="383177" y="8709"/>
                </a:cubicBezTo>
                <a:cubicBezTo>
                  <a:pt x="442120" y="-359"/>
                  <a:pt x="431130" y="1"/>
                  <a:pt x="461554" y="1"/>
                </a:cubicBezTo>
                <a:lnTo>
                  <a:pt x="461554" y="1"/>
                </a:lnTo>
                <a:lnTo>
                  <a:pt x="452846" y="8709"/>
                </a:lnTo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 стрелкой 26"/>
          <p:cNvCxnSpPr/>
          <p:nvPr/>
        </p:nvCxnSpPr>
        <p:spPr>
          <a:xfrm flipH="1">
            <a:off x="4046240" y="620688"/>
            <a:ext cx="119276" cy="798224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505303" y="4581128"/>
            <a:ext cx="167841" cy="43204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3896872" y="473981"/>
            <a:ext cx="194320" cy="992417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6593049" y="4365104"/>
            <a:ext cx="186046" cy="43204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 flipV="1">
            <a:off x="2483768" y="1527730"/>
            <a:ext cx="497160" cy="30973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395536" y="1363568"/>
            <a:ext cx="576064" cy="154868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6780811" y="4011946"/>
            <a:ext cx="93023" cy="28115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H="1">
            <a:off x="3275856" y="3669634"/>
            <a:ext cx="248580" cy="684624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V="1">
            <a:off x="6686072" y="5942398"/>
            <a:ext cx="187762" cy="51093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3851920" y="1774018"/>
            <a:ext cx="0" cy="486409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955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-0.02313 C -0.02656 -0.02961 -0.02743 -0.03215 -0.03246 -0.03423 C -0.04097 -0.0421 -0.05243 -0.04071 -0.06233 -0.04163 C -0.07344 -0.04695 -0.08837 -0.0451 -0.09878 -0.04557 C -0.10851 -0.04857 -0.1184 -0.0532 -0.12778 -0.05783 C -0.13212 -0.05991 -0.13316 -0.06176 -0.13802 -0.06176 " pathEditMode="relative" ptsTypes="fffff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7398" y="1268760"/>
            <a:ext cx="31813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/>
              <a:t>- нижня </a:t>
            </a:r>
            <a:r>
              <a:rPr lang="uk-UA" b="1" i="1" dirty="0"/>
              <a:t>альвеолярна артерія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/>
              <a:t>a. </a:t>
            </a:r>
            <a:r>
              <a:rPr lang="uk-UA" b="1" i="1" dirty="0" err="1"/>
              <a:t>alveolaris</a:t>
            </a:r>
            <a:r>
              <a:rPr lang="uk-UA" b="1" i="1" dirty="0"/>
              <a:t> </a:t>
            </a:r>
            <a:r>
              <a:rPr lang="uk-UA" b="1" i="1" dirty="0" err="1"/>
              <a:t>inferior</a:t>
            </a:r>
            <a:r>
              <a:rPr lang="uk-UA" b="1" i="1" dirty="0" smtClean="0"/>
              <a:t>) </a:t>
            </a:r>
            <a:r>
              <a:rPr lang="uk-UA" dirty="0" smtClean="0"/>
              <a:t>проходить </a:t>
            </a:r>
            <a:r>
              <a:rPr lang="uk-UA" dirty="0"/>
              <a:t>в каналі нижньої щелепи, де віддає </a:t>
            </a:r>
            <a:r>
              <a:rPr lang="uk-UA" b="1" i="1" dirty="0"/>
              <a:t>зубні гілки</a:t>
            </a:r>
            <a:r>
              <a:rPr lang="uk-UA" dirty="0"/>
              <a:t> </a:t>
            </a:r>
            <a:r>
              <a:rPr lang="uk-UA" b="1" i="1" dirty="0"/>
              <a:t>(</a:t>
            </a:r>
            <a:r>
              <a:rPr lang="uk-UA" b="1" i="1" dirty="0" err="1"/>
              <a:t>rr</a:t>
            </a:r>
            <a:r>
              <a:rPr lang="uk-UA" b="1" i="1" dirty="0"/>
              <a:t>. </a:t>
            </a:r>
            <a:r>
              <a:rPr lang="uk-UA" b="1" i="1" dirty="0" err="1"/>
              <a:t>dentales</a:t>
            </a:r>
            <a:r>
              <a:rPr lang="uk-UA" b="1" i="1" dirty="0" smtClean="0"/>
              <a:t>)</a:t>
            </a:r>
            <a:r>
              <a:rPr lang="uk-UA" dirty="0" smtClean="0"/>
              <a:t>. </a:t>
            </a:r>
            <a:r>
              <a:rPr lang="uk-UA" dirty="0"/>
              <a:t>Нижня </a:t>
            </a:r>
            <a:r>
              <a:rPr lang="uk-UA" dirty="0" smtClean="0"/>
              <a:t>альвеолярна </a:t>
            </a:r>
            <a:r>
              <a:rPr lang="uk-UA" dirty="0"/>
              <a:t>артерія виходить з каналу нижньої щелепи через </a:t>
            </a:r>
            <a:r>
              <a:rPr lang="uk-UA" dirty="0" smtClean="0"/>
              <a:t>підборідний </a:t>
            </a:r>
            <a:r>
              <a:rPr lang="uk-UA" dirty="0"/>
              <a:t>отвір, після чого називається </a:t>
            </a:r>
            <a:r>
              <a:rPr lang="uk-UA" b="1" i="1" dirty="0" smtClean="0"/>
              <a:t>підборідною </a:t>
            </a:r>
            <a:r>
              <a:rPr lang="uk-UA" b="1" i="1" dirty="0"/>
              <a:t>артерією (a. </a:t>
            </a:r>
            <a:r>
              <a:rPr lang="uk-UA" b="1" i="1" dirty="0" err="1" smtClean="0"/>
              <a:t>mentalis</a:t>
            </a:r>
            <a:r>
              <a:rPr lang="uk-UA" b="1" i="1" dirty="0"/>
              <a:t>)</a:t>
            </a:r>
            <a:r>
              <a:rPr lang="uk-UA" dirty="0"/>
              <a:t>. </a:t>
            </a:r>
            <a:r>
              <a:rPr lang="uk-UA" dirty="0" smtClean="0"/>
              <a:t>Від </a:t>
            </a:r>
            <a:r>
              <a:rPr lang="uk-UA" dirty="0"/>
              <a:t>нижньої альвеолярної артерії відходить </a:t>
            </a:r>
            <a:r>
              <a:rPr lang="uk-UA" b="1" i="1" dirty="0" smtClean="0"/>
              <a:t>щелепно-під'язикова </a:t>
            </a:r>
            <a:r>
              <a:rPr lang="uk-UA" b="1" i="1" dirty="0"/>
              <a:t>гілка (a. </a:t>
            </a:r>
            <a:r>
              <a:rPr lang="uk-UA" b="1" i="1" dirty="0" err="1" smtClean="0"/>
              <a:t>mylohyoidea</a:t>
            </a:r>
            <a:r>
              <a:rPr lang="uk-UA" b="1" i="1" dirty="0" smtClean="0"/>
              <a:t>)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8" name="Picture 4" descr="ÐÐ°ÑÑÐ¸Ð½ÐºÐ¸ Ð¿Ð¾ Ð·Ð°Ð¿ÑÐ¾ÑÑ Ð²ÐµÑÑÐ½ÐµÑÐµÐ»ÑÑÑÐ½Ð°Ñ Ð°ÑÑÐµÑÐ¸Ñ Ð¾ÑÐ´ÐµÐ»Ñ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429000"/>
            <a:ext cx="5760640" cy="3341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2" y="186456"/>
            <a:ext cx="5796644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H="1" flipV="1">
            <a:off x="8351912" y="1927149"/>
            <a:ext cx="792088" cy="179472"/>
          </a:xfrm>
          <a:prstGeom prst="straightConnector1">
            <a:avLst/>
          </a:prstGeom>
          <a:ln w="5715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олилиния 5"/>
          <p:cNvSpPr/>
          <p:nvPr/>
        </p:nvSpPr>
        <p:spPr>
          <a:xfrm>
            <a:off x="6016239" y="4956561"/>
            <a:ext cx="1295938" cy="1649338"/>
          </a:xfrm>
          <a:custGeom>
            <a:avLst/>
            <a:gdLst>
              <a:gd name="connsiteX0" fmla="*/ 0 w 1273324"/>
              <a:gd name="connsiteY0" fmla="*/ 0 h 1606609"/>
              <a:gd name="connsiteX1" fmla="*/ 1273324 w 1273324"/>
              <a:gd name="connsiteY1" fmla="*/ 1606609 h 1606609"/>
              <a:gd name="connsiteX2" fmla="*/ 1273324 w 1273324"/>
              <a:gd name="connsiteY2" fmla="*/ 1606609 h 1606609"/>
              <a:gd name="connsiteX0" fmla="*/ 0 w 1273324"/>
              <a:gd name="connsiteY0" fmla="*/ 0 h 1606609"/>
              <a:gd name="connsiteX1" fmla="*/ 213645 w 1273324"/>
              <a:gd name="connsiteY1" fmla="*/ 1068225 h 1606609"/>
              <a:gd name="connsiteX2" fmla="*/ 1273324 w 1273324"/>
              <a:gd name="connsiteY2" fmla="*/ 1606609 h 1606609"/>
              <a:gd name="connsiteX3" fmla="*/ 1273324 w 1273324"/>
              <a:gd name="connsiteY3" fmla="*/ 1606609 h 1606609"/>
              <a:gd name="connsiteX0" fmla="*/ 0 w 1273324"/>
              <a:gd name="connsiteY0" fmla="*/ 0 h 1606609"/>
              <a:gd name="connsiteX1" fmla="*/ 213645 w 1273324"/>
              <a:gd name="connsiteY1" fmla="*/ 1068225 h 1606609"/>
              <a:gd name="connsiteX2" fmla="*/ 1273324 w 1273324"/>
              <a:gd name="connsiteY2" fmla="*/ 1606609 h 1606609"/>
              <a:gd name="connsiteX3" fmla="*/ 1273324 w 1273324"/>
              <a:gd name="connsiteY3" fmla="*/ 1606609 h 1606609"/>
              <a:gd name="connsiteX0" fmla="*/ 0 w 1273324"/>
              <a:gd name="connsiteY0" fmla="*/ 0 h 1616363"/>
              <a:gd name="connsiteX1" fmla="*/ 213645 w 1273324"/>
              <a:gd name="connsiteY1" fmla="*/ 1068225 h 1616363"/>
              <a:gd name="connsiteX2" fmla="*/ 999858 w 1273324"/>
              <a:gd name="connsiteY2" fmla="*/ 1563881 h 1616363"/>
              <a:gd name="connsiteX3" fmla="*/ 1273324 w 1273324"/>
              <a:gd name="connsiteY3" fmla="*/ 1606609 h 1616363"/>
              <a:gd name="connsiteX4" fmla="*/ 1273324 w 1273324"/>
              <a:gd name="connsiteY4" fmla="*/ 1606609 h 1616363"/>
              <a:gd name="connsiteX0" fmla="*/ 0 w 1273324"/>
              <a:gd name="connsiteY0" fmla="*/ 0 h 1606609"/>
              <a:gd name="connsiteX1" fmla="*/ 213645 w 1273324"/>
              <a:gd name="connsiteY1" fmla="*/ 1068225 h 1606609"/>
              <a:gd name="connsiteX2" fmla="*/ 999858 w 1273324"/>
              <a:gd name="connsiteY2" fmla="*/ 1563881 h 1606609"/>
              <a:gd name="connsiteX3" fmla="*/ 1273324 w 1273324"/>
              <a:gd name="connsiteY3" fmla="*/ 1606609 h 1606609"/>
              <a:gd name="connsiteX4" fmla="*/ 1273324 w 1273324"/>
              <a:gd name="connsiteY4" fmla="*/ 1606609 h 1606609"/>
              <a:gd name="connsiteX0" fmla="*/ 0 w 1295938"/>
              <a:gd name="connsiteY0" fmla="*/ 0 h 1649338"/>
              <a:gd name="connsiteX1" fmla="*/ 213645 w 1295938"/>
              <a:gd name="connsiteY1" fmla="*/ 1068225 h 1649338"/>
              <a:gd name="connsiteX2" fmla="*/ 999858 w 1295938"/>
              <a:gd name="connsiteY2" fmla="*/ 1563881 h 1649338"/>
              <a:gd name="connsiteX3" fmla="*/ 1273324 w 1295938"/>
              <a:gd name="connsiteY3" fmla="*/ 1606609 h 1649338"/>
              <a:gd name="connsiteX4" fmla="*/ 1281869 w 1295938"/>
              <a:gd name="connsiteY4" fmla="*/ 1649338 h 1649338"/>
              <a:gd name="connsiteX0" fmla="*/ 0 w 1295938"/>
              <a:gd name="connsiteY0" fmla="*/ 0 h 1649338"/>
              <a:gd name="connsiteX1" fmla="*/ 213645 w 1295938"/>
              <a:gd name="connsiteY1" fmla="*/ 1068225 h 1649338"/>
              <a:gd name="connsiteX2" fmla="*/ 999858 w 1295938"/>
              <a:gd name="connsiteY2" fmla="*/ 1563881 h 1649338"/>
              <a:gd name="connsiteX3" fmla="*/ 1273324 w 1295938"/>
              <a:gd name="connsiteY3" fmla="*/ 1632246 h 1649338"/>
              <a:gd name="connsiteX4" fmla="*/ 1281869 w 1295938"/>
              <a:gd name="connsiteY4" fmla="*/ 1649338 h 164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938" h="1649338">
                <a:moveTo>
                  <a:pt x="0" y="0"/>
                </a:moveTo>
                <a:cubicBezTo>
                  <a:pt x="216494" y="267768"/>
                  <a:pt x="-2849" y="800457"/>
                  <a:pt x="213645" y="1068225"/>
                </a:cubicBezTo>
                <a:cubicBezTo>
                  <a:pt x="377439" y="1317477"/>
                  <a:pt x="823245" y="1474150"/>
                  <a:pt x="999858" y="1563881"/>
                </a:cubicBezTo>
                <a:cubicBezTo>
                  <a:pt x="1279021" y="1593791"/>
                  <a:pt x="1226322" y="1618003"/>
                  <a:pt x="1273324" y="1632246"/>
                </a:cubicBezTo>
                <a:cubicBezTo>
                  <a:pt x="1320326" y="1646489"/>
                  <a:pt x="1279021" y="1635095"/>
                  <a:pt x="1281869" y="1649338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6884018" y="2631910"/>
            <a:ext cx="428159" cy="185443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940152" y="2817353"/>
            <a:ext cx="724056" cy="184435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олилиния 14"/>
          <p:cNvSpPr/>
          <p:nvPr/>
        </p:nvSpPr>
        <p:spPr>
          <a:xfrm>
            <a:off x="6768269" y="6383671"/>
            <a:ext cx="230737" cy="25675"/>
          </a:xfrm>
          <a:custGeom>
            <a:avLst/>
            <a:gdLst>
              <a:gd name="connsiteX0" fmla="*/ 0 w 230737"/>
              <a:gd name="connsiteY0" fmla="*/ 25675 h 25675"/>
              <a:gd name="connsiteX1" fmla="*/ 0 w 230737"/>
              <a:gd name="connsiteY1" fmla="*/ 25675 h 25675"/>
              <a:gd name="connsiteX2" fmla="*/ 76912 w 230737"/>
              <a:gd name="connsiteY2" fmla="*/ 8583 h 25675"/>
              <a:gd name="connsiteX3" fmla="*/ 230737 w 230737"/>
              <a:gd name="connsiteY3" fmla="*/ 37 h 25675"/>
              <a:gd name="connsiteX4" fmla="*/ 230737 w 230737"/>
              <a:gd name="connsiteY4" fmla="*/ 37 h 2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37" h="25675">
                <a:moveTo>
                  <a:pt x="0" y="25675"/>
                </a:moveTo>
                <a:lnTo>
                  <a:pt x="0" y="25675"/>
                </a:lnTo>
                <a:cubicBezTo>
                  <a:pt x="25637" y="19978"/>
                  <a:pt x="50890" y="12132"/>
                  <a:pt x="76912" y="8583"/>
                </a:cubicBezTo>
                <a:cubicBezTo>
                  <a:pt x="147592" y="-1055"/>
                  <a:pt x="171811" y="37"/>
                  <a:pt x="230737" y="37"/>
                </a:cubicBezTo>
                <a:lnTo>
                  <a:pt x="230737" y="37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7016097" y="6477689"/>
            <a:ext cx="205099" cy="34206"/>
          </a:xfrm>
          <a:custGeom>
            <a:avLst/>
            <a:gdLst>
              <a:gd name="connsiteX0" fmla="*/ 0 w 205099"/>
              <a:gd name="connsiteY0" fmla="*/ 34206 h 34206"/>
              <a:gd name="connsiteX1" fmla="*/ 0 w 205099"/>
              <a:gd name="connsiteY1" fmla="*/ 34206 h 34206"/>
              <a:gd name="connsiteX2" fmla="*/ 170916 w 205099"/>
              <a:gd name="connsiteY2" fmla="*/ 8569 h 34206"/>
              <a:gd name="connsiteX3" fmla="*/ 205099 w 205099"/>
              <a:gd name="connsiteY3" fmla="*/ 23 h 34206"/>
              <a:gd name="connsiteX4" fmla="*/ 205099 w 205099"/>
              <a:gd name="connsiteY4" fmla="*/ 23 h 34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099" h="34206">
                <a:moveTo>
                  <a:pt x="0" y="34206"/>
                </a:moveTo>
                <a:lnTo>
                  <a:pt x="0" y="34206"/>
                </a:lnTo>
                <a:cubicBezTo>
                  <a:pt x="173286" y="-4301"/>
                  <a:pt x="-27905" y="36973"/>
                  <a:pt x="170916" y="8569"/>
                </a:cubicBezTo>
                <a:cubicBezTo>
                  <a:pt x="237042" y="-878"/>
                  <a:pt x="175595" y="23"/>
                  <a:pt x="205099" y="23"/>
                </a:cubicBezTo>
                <a:lnTo>
                  <a:pt x="205099" y="2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7298108" y="6554618"/>
            <a:ext cx="179462" cy="25644"/>
          </a:xfrm>
          <a:custGeom>
            <a:avLst/>
            <a:gdLst>
              <a:gd name="connsiteX0" fmla="*/ 0 w 179462"/>
              <a:gd name="connsiteY0" fmla="*/ 25644 h 25644"/>
              <a:gd name="connsiteX1" fmla="*/ 0 w 179462"/>
              <a:gd name="connsiteY1" fmla="*/ 25644 h 25644"/>
              <a:gd name="connsiteX2" fmla="*/ 76913 w 179462"/>
              <a:gd name="connsiteY2" fmla="*/ 8552 h 25644"/>
              <a:gd name="connsiteX3" fmla="*/ 179462 w 179462"/>
              <a:gd name="connsiteY3" fmla="*/ 6 h 25644"/>
              <a:gd name="connsiteX4" fmla="*/ 179462 w 179462"/>
              <a:gd name="connsiteY4" fmla="*/ 6 h 25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462" h="25644">
                <a:moveTo>
                  <a:pt x="0" y="25644"/>
                </a:moveTo>
                <a:lnTo>
                  <a:pt x="0" y="25644"/>
                </a:lnTo>
                <a:cubicBezTo>
                  <a:pt x="25638" y="19947"/>
                  <a:pt x="50971" y="12648"/>
                  <a:pt x="76913" y="8552"/>
                </a:cubicBezTo>
                <a:cubicBezTo>
                  <a:pt x="134627" y="-561"/>
                  <a:pt x="140392" y="6"/>
                  <a:pt x="179462" y="6"/>
                </a:cubicBezTo>
                <a:lnTo>
                  <a:pt x="179462" y="6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7298108" y="6597353"/>
            <a:ext cx="196554" cy="42735"/>
          </a:xfrm>
          <a:custGeom>
            <a:avLst/>
            <a:gdLst>
              <a:gd name="connsiteX0" fmla="*/ 0 w 196554"/>
              <a:gd name="connsiteY0" fmla="*/ 0 h 42735"/>
              <a:gd name="connsiteX1" fmla="*/ 0 w 196554"/>
              <a:gd name="connsiteY1" fmla="*/ 0 h 42735"/>
              <a:gd name="connsiteX2" fmla="*/ 111096 w 196554"/>
              <a:gd name="connsiteY2" fmla="*/ 17092 h 42735"/>
              <a:gd name="connsiteX3" fmla="*/ 145279 w 196554"/>
              <a:gd name="connsiteY3" fmla="*/ 34183 h 42735"/>
              <a:gd name="connsiteX4" fmla="*/ 196554 w 196554"/>
              <a:gd name="connsiteY4" fmla="*/ 42729 h 42735"/>
              <a:gd name="connsiteX5" fmla="*/ 196554 w 196554"/>
              <a:gd name="connsiteY5" fmla="*/ 42729 h 42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6554" h="42735">
                <a:moveTo>
                  <a:pt x="0" y="0"/>
                </a:moveTo>
                <a:lnTo>
                  <a:pt x="0" y="0"/>
                </a:lnTo>
                <a:cubicBezTo>
                  <a:pt x="26993" y="2999"/>
                  <a:pt x="79932" y="5406"/>
                  <a:pt x="111096" y="17092"/>
                </a:cubicBezTo>
                <a:cubicBezTo>
                  <a:pt x="123024" y="21565"/>
                  <a:pt x="133194" y="30155"/>
                  <a:pt x="145279" y="34183"/>
                </a:cubicBezTo>
                <a:cubicBezTo>
                  <a:pt x="172593" y="43288"/>
                  <a:pt x="177054" y="42729"/>
                  <a:pt x="196554" y="42729"/>
                </a:cubicBezTo>
                <a:lnTo>
                  <a:pt x="196554" y="42729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H="1" flipV="1">
            <a:off x="7884368" y="2125387"/>
            <a:ext cx="360040" cy="45517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олилиния 20"/>
          <p:cNvSpPr/>
          <p:nvPr/>
        </p:nvSpPr>
        <p:spPr>
          <a:xfrm>
            <a:off x="6127335" y="5845323"/>
            <a:ext cx="162574" cy="589660"/>
          </a:xfrm>
          <a:custGeom>
            <a:avLst/>
            <a:gdLst>
              <a:gd name="connsiteX0" fmla="*/ 0 w 162574"/>
              <a:gd name="connsiteY0" fmla="*/ 0 h 589660"/>
              <a:gd name="connsiteX1" fmla="*/ 0 w 162574"/>
              <a:gd name="connsiteY1" fmla="*/ 0 h 589660"/>
              <a:gd name="connsiteX2" fmla="*/ 34183 w 162574"/>
              <a:gd name="connsiteY2" fmla="*/ 230737 h 589660"/>
              <a:gd name="connsiteX3" fmla="*/ 59820 w 162574"/>
              <a:gd name="connsiteY3" fmla="*/ 307649 h 589660"/>
              <a:gd name="connsiteX4" fmla="*/ 68366 w 162574"/>
              <a:gd name="connsiteY4" fmla="*/ 333286 h 589660"/>
              <a:gd name="connsiteX5" fmla="*/ 76912 w 162574"/>
              <a:gd name="connsiteY5" fmla="*/ 384561 h 589660"/>
              <a:gd name="connsiteX6" fmla="*/ 111095 w 162574"/>
              <a:gd name="connsiteY6" fmla="*/ 478565 h 589660"/>
              <a:gd name="connsiteX7" fmla="*/ 128186 w 162574"/>
              <a:gd name="connsiteY7" fmla="*/ 529840 h 589660"/>
              <a:gd name="connsiteX8" fmla="*/ 136732 w 162574"/>
              <a:gd name="connsiteY8" fmla="*/ 564023 h 589660"/>
              <a:gd name="connsiteX9" fmla="*/ 162370 w 162574"/>
              <a:gd name="connsiteY9" fmla="*/ 581114 h 589660"/>
              <a:gd name="connsiteX10" fmla="*/ 145278 w 162574"/>
              <a:gd name="connsiteY10" fmla="*/ 589660 h 589660"/>
              <a:gd name="connsiteX11" fmla="*/ 145278 w 162574"/>
              <a:gd name="connsiteY11" fmla="*/ 589660 h 58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2574" h="589660">
                <a:moveTo>
                  <a:pt x="0" y="0"/>
                </a:moveTo>
                <a:lnTo>
                  <a:pt x="0" y="0"/>
                </a:lnTo>
                <a:cubicBezTo>
                  <a:pt x="52972" y="141261"/>
                  <a:pt x="5864" y="-5255"/>
                  <a:pt x="34183" y="230737"/>
                </a:cubicBezTo>
                <a:cubicBezTo>
                  <a:pt x="34184" y="230744"/>
                  <a:pt x="55546" y="294827"/>
                  <a:pt x="59820" y="307649"/>
                </a:cubicBezTo>
                <a:lnTo>
                  <a:pt x="68366" y="333286"/>
                </a:lnTo>
                <a:cubicBezTo>
                  <a:pt x="71215" y="350378"/>
                  <a:pt x="72710" y="367751"/>
                  <a:pt x="76912" y="384561"/>
                </a:cubicBezTo>
                <a:cubicBezTo>
                  <a:pt x="86890" y="424473"/>
                  <a:pt x="97499" y="441176"/>
                  <a:pt x="111095" y="478565"/>
                </a:cubicBezTo>
                <a:cubicBezTo>
                  <a:pt x="117252" y="495496"/>
                  <a:pt x="123816" y="512362"/>
                  <a:pt x="128186" y="529840"/>
                </a:cubicBezTo>
                <a:cubicBezTo>
                  <a:pt x="131035" y="541234"/>
                  <a:pt x="130217" y="554251"/>
                  <a:pt x="136732" y="564023"/>
                </a:cubicBezTo>
                <a:cubicBezTo>
                  <a:pt x="142429" y="572569"/>
                  <a:pt x="159122" y="571370"/>
                  <a:pt x="162370" y="581114"/>
                </a:cubicBezTo>
                <a:cubicBezTo>
                  <a:pt x="164384" y="587157"/>
                  <a:pt x="150975" y="586811"/>
                  <a:pt x="145278" y="589660"/>
                </a:cubicBezTo>
                <a:lnTo>
                  <a:pt x="145278" y="589660"/>
                </a:ln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6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93 -0.01526 C -0.0441 -0.01156 -0.04375 -0.00139 -0.04584 0.0037 C -0.04774 0.00833 -0.05191 0.01388 -0.0533 0.01897 C -0.05521 0.02568 -0.05625 0.03239 -0.05816 0.0391 C -0.0599 0.05182 -0.06302 0.07102 -0.07153 0.07842 C -0.07396 0.08328 -0.07674 0.08952 -0.0809 0.09114 C -0.0934 0.10225 -0.10469 0.10502 -0.11997 0.10641 C -0.12691 0.10965 -0.13368 0.11266 -0.14097 0.11404 C -0.1599 0.12098 -0.18403 0.12075 -0.20295 0.12168 C -0.20868 0.12353 -0.2125 0.13 -0.21806 0.13186 C -0.22344 0.13371 -0.23768 0.13301 -0.24097 0.13301 " pathEditMode="relative" ptsTypes="ffffffffff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65487E-7 C 0.0007 0.00555 0.00139 0.00971 0.00278 0.0148 C 0.00226 0.0266 0.00556 0.03932 -0.00191 0.04603 C -0.00295 0.05019 -0.00382 0.05343 -0.00573 0.05713 C -0.00798 0.06731 -0.01093 0.07703 -0.01319 0.08721 C -0.01458 0.09391 -0.0151 0.09785 -0.01961 0.10201 C -0.02934 0.12167 -0.05052 0.12838 -0.06736 0.13185 C -0.07586 0.13625 -0.06753 0.13231 -0.08784 0.1344 C -0.10347 0.13601 -0.1184 0.14064 -0.13368 0.14434 C -0.14201 0.14295 -0.1427 0.1411 -0.14965 0.1381 C -0.15156 0.1374 -0.15329 0.13648 -0.1552 0.13578 C -0.15642 0.13532 -0.15885 0.1344 -0.15885 0.1344 C -0.16527 0.13601 -0.16284 0.13463 -0.16649 0.13694 " pathEditMode="relative" ptsTypes="ffffffffffff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8" grpId="0" animBg="1"/>
      <p:bldP spid="19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99992" y="188640"/>
            <a:ext cx="4572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u="sng" dirty="0" smtClean="0"/>
              <a:t>На </a:t>
            </a:r>
            <a:r>
              <a:rPr lang="uk-UA" sz="2000" u="sng" dirty="0"/>
              <a:t>рівні крилоподібного відділу від верхньощелепної артерії відходять: </a:t>
            </a:r>
            <a:endParaRPr lang="uk-UA" sz="2000" u="sng" dirty="0" smtClean="0"/>
          </a:p>
          <a:p>
            <a:pPr marL="285750" indent="-285750">
              <a:buFontTx/>
              <a:buChar char="-"/>
            </a:pPr>
            <a:r>
              <a:rPr lang="uk-UA" sz="2000" b="1" i="1" dirty="0" smtClean="0"/>
              <a:t>жувальна артерія</a:t>
            </a:r>
          </a:p>
          <a:p>
            <a:r>
              <a:rPr lang="uk-UA" sz="2000" b="1" i="1" dirty="0" smtClean="0"/>
              <a:t>(a</a:t>
            </a:r>
            <a:r>
              <a:rPr lang="uk-UA" sz="2000" b="1" i="1" dirty="0"/>
              <a:t>. </a:t>
            </a:r>
            <a:r>
              <a:rPr lang="uk-UA" sz="2000" b="1" i="1" dirty="0" err="1" smtClean="0"/>
              <a:t>masseterica</a:t>
            </a:r>
            <a:r>
              <a:rPr lang="uk-UA" sz="2000" b="1" i="1" dirty="0" smtClean="0"/>
              <a:t>)</a:t>
            </a:r>
            <a:r>
              <a:rPr lang="uk-UA" sz="2000" dirty="0" smtClean="0"/>
              <a:t>; </a:t>
            </a:r>
          </a:p>
          <a:p>
            <a:pPr marL="285750" indent="-285750">
              <a:buFontTx/>
              <a:buChar char="-"/>
            </a:pPr>
            <a:r>
              <a:rPr lang="uk-UA" sz="2000" b="1" i="1" dirty="0"/>
              <a:t>крилоподібні гілки (</a:t>
            </a:r>
            <a:r>
              <a:rPr lang="uk-UA" sz="2000" b="1" i="1" dirty="0" err="1"/>
              <a:t>rr.pterygoidei</a:t>
            </a:r>
            <a:r>
              <a:rPr lang="uk-UA" sz="2000" b="1" i="1" dirty="0"/>
              <a:t>); </a:t>
            </a:r>
          </a:p>
          <a:p>
            <a:pPr marL="285750" indent="-285750">
              <a:buFontTx/>
              <a:buChar char="-"/>
            </a:pPr>
            <a:r>
              <a:rPr lang="uk-UA" sz="2000" b="1" i="1" dirty="0"/>
              <a:t>щічна артерія (a. </a:t>
            </a:r>
            <a:r>
              <a:rPr lang="uk-UA" sz="2000" b="1" i="1" dirty="0" err="1"/>
              <a:t>buccalis</a:t>
            </a:r>
            <a:r>
              <a:rPr lang="uk-UA" sz="2000" b="1" i="1" dirty="0"/>
              <a:t>); </a:t>
            </a:r>
          </a:p>
          <a:p>
            <a:pPr marL="285750" indent="-285750">
              <a:buFontTx/>
              <a:buChar char="-"/>
            </a:pPr>
            <a:r>
              <a:rPr lang="uk-UA" sz="2000" b="1" i="1" dirty="0" smtClean="0"/>
              <a:t>скронева </a:t>
            </a:r>
            <a:r>
              <a:rPr lang="uk-UA" sz="2000" b="1" i="1" dirty="0"/>
              <a:t>глибока передня і задня артерії </a:t>
            </a:r>
            <a:r>
              <a:rPr lang="uk-UA" sz="2000" b="1" i="1" dirty="0" smtClean="0"/>
              <a:t>(</a:t>
            </a:r>
            <a:r>
              <a:rPr lang="uk-UA" sz="2000" b="1" i="1" dirty="0" err="1"/>
              <a:t>aa</a:t>
            </a:r>
            <a:r>
              <a:rPr lang="uk-UA" sz="2000" b="1" i="1" dirty="0"/>
              <a:t>. </a:t>
            </a:r>
            <a:r>
              <a:rPr lang="uk-UA" sz="2000" b="1" i="1" dirty="0" err="1"/>
              <a:t>temporales</a:t>
            </a:r>
            <a:r>
              <a:rPr lang="uk-UA" sz="2000" b="1" i="1" dirty="0"/>
              <a:t> </a:t>
            </a:r>
            <a:r>
              <a:rPr lang="uk-UA" sz="2000" b="1" i="1" dirty="0" err="1"/>
              <a:t>profundae</a:t>
            </a:r>
            <a:r>
              <a:rPr lang="uk-UA" sz="2000" b="1" i="1" dirty="0"/>
              <a:t> </a:t>
            </a:r>
            <a:r>
              <a:rPr lang="uk-UA" sz="2000" b="1" i="1" dirty="0" err="1"/>
              <a:t>anterior</a:t>
            </a:r>
            <a:r>
              <a:rPr lang="uk-UA" sz="2000" b="1" i="1" dirty="0"/>
              <a:t> </a:t>
            </a:r>
            <a:r>
              <a:rPr lang="uk-UA" sz="2000" b="1" i="1" dirty="0" err="1"/>
              <a:t>et</a:t>
            </a:r>
            <a:r>
              <a:rPr lang="uk-UA" sz="2000" b="1" i="1" dirty="0"/>
              <a:t> </a:t>
            </a:r>
            <a:r>
              <a:rPr lang="uk-UA" sz="2000" b="1" i="1" dirty="0" err="1"/>
              <a:t>posterior</a:t>
            </a:r>
            <a:r>
              <a:rPr lang="uk-UA" sz="2000" b="1" i="1" dirty="0" smtClean="0"/>
              <a:t>); </a:t>
            </a:r>
          </a:p>
        </p:txBody>
      </p:sp>
      <p:pic>
        <p:nvPicPr>
          <p:cNvPr id="4" name="Picture 4" descr="ÐÐ°ÑÑÐ¸Ð½ÐºÐ¸ Ð¿Ð¾ Ð·Ð°Ð¿ÑÐ¾ÑÑ Ð¿Ð¾Ð²ÐµÑÑÐ½Ð¾ÑÑÐ½Ð°Ñ Ð²Ð¸ÑÐ¾ÑÐ½Ð°Ñ Ð°ÑÑÐµÑÐ¸Ñ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19100" cy="4293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ÐÐ°ÑÑÐ¸Ð½ÐºÐ¸ Ð¿Ð¾ Ð·Ð°Ð¿ÑÐ¾ÑÑ Ð²ÐµÑÑÐ½ÐµÑÐµÐ»ÑÑÑÐ½Ð°Ñ Ð°ÑÑÐµÑÐ¸Ñ Ð¾ÑÐ´ÐµÐ»Ñ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17032"/>
            <a:ext cx="5580112" cy="3140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лилиния 8"/>
          <p:cNvSpPr/>
          <p:nvPr/>
        </p:nvSpPr>
        <p:spPr>
          <a:xfrm>
            <a:off x="6383708" y="4896740"/>
            <a:ext cx="393107" cy="213645"/>
          </a:xfrm>
          <a:custGeom>
            <a:avLst/>
            <a:gdLst>
              <a:gd name="connsiteX0" fmla="*/ 0 w 393107"/>
              <a:gd name="connsiteY0" fmla="*/ 213645 h 213645"/>
              <a:gd name="connsiteX1" fmla="*/ 0 w 393107"/>
              <a:gd name="connsiteY1" fmla="*/ 213645 h 213645"/>
              <a:gd name="connsiteX2" fmla="*/ 76913 w 393107"/>
              <a:gd name="connsiteY2" fmla="*/ 196553 h 213645"/>
              <a:gd name="connsiteX3" fmla="*/ 102550 w 393107"/>
              <a:gd name="connsiteY3" fmla="*/ 188008 h 213645"/>
              <a:gd name="connsiteX4" fmla="*/ 119642 w 393107"/>
              <a:gd name="connsiteY4" fmla="*/ 162370 h 213645"/>
              <a:gd name="connsiteX5" fmla="*/ 145279 w 393107"/>
              <a:gd name="connsiteY5" fmla="*/ 153824 h 213645"/>
              <a:gd name="connsiteX6" fmla="*/ 170916 w 393107"/>
              <a:gd name="connsiteY6" fmla="*/ 136733 h 213645"/>
              <a:gd name="connsiteX7" fmla="*/ 196554 w 393107"/>
              <a:gd name="connsiteY7" fmla="*/ 128187 h 213645"/>
              <a:gd name="connsiteX8" fmla="*/ 222191 w 393107"/>
              <a:gd name="connsiteY8" fmla="*/ 111096 h 213645"/>
              <a:gd name="connsiteX9" fmla="*/ 273466 w 393107"/>
              <a:gd name="connsiteY9" fmla="*/ 94004 h 213645"/>
              <a:gd name="connsiteX10" fmla="*/ 299103 w 393107"/>
              <a:gd name="connsiteY10" fmla="*/ 85458 h 213645"/>
              <a:gd name="connsiteX11" fmla="*/ 324741 w 393107"/>
              <a:gd name="connsiteY11" fmla="*/ 76912 h 213645"/>
              <a:gd name="connsiteX12" fmla="*/ 350378 w 393107"/>
              <a:gd name="connsiteY12" fmla="*/ 68367 h 213645"/>
              <a:gd name="connsiteX13" fmla="*/ 376015 w 393107"/>
              <a:gd name="connsiteY13" fmla="*/ 51275 h 213645"/>
              <a:gd name="connsiteX14" fmla="*/ 393107 w 393107"/>
              <a:gd name="connsiteY14" fmla="*/ 0 h 213645"/>
              <a:gd name="connsiteX15" fmla="*/ 393107 w 393107"/>
              <a:gd name="connsiteY15" fmla="*/ 0 h 213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93107" h="213645">
                <a:moveTo>
                  <a:pt x="0" y="213645"/>
                </a:moveTo>
                <a:lnTo>
                  <a:pt x="0" y="213645"/>
                </a:lnTo>
                <a:cubicBezTo>
                  <a:pt x="25638" y="207948"/>
                  <a:pt x="51434" y="202923"/>
                  <a:pt x="76913" y="196553"/>
                </a:cubicBezTo>
                <a:cubicBezTo>
                  <a:pt x="85652" y="194368"/>
                  <a:pt x="95516" y="193635"/>
                  <a:pt x="102550" y="188008"/>
                </a:cubicBezTo>
                <a:cubicBezTo>
                  <a:pt x="110570" y="181592"/>
                  <a:pt x="111622" y="168786"/>
                  <a:pt x="119642" y="162370"/>
                </a:cubicBezTo>
                <a:cubicBezTo>
                  <a:pt x="126676" y="156743"/>
                  <a:pt x="137222" y="157852"/>
                  <a:pt x="145279" y="153824"/>
                </a:cubicBezTo>
                <a:cubicBezTo>
                  <a:pt x="154465" y="149231"/>
                  <a:pt x="161730" y="141326"/>
                  <a:pt x="170916" y="136733"/>
                </a:cubicBezTo>
                <a:cubicBezTo>
                  <a:pt x="178973" y="132704"/>
                  <a:pt x="188497" y="132216"/>
                  <a:pt x="196554" y="128187"/>
                </a:cubicBezTo>
                <a:cubicBezTo>
                  <a:pt x="205740" y="123594"/>
                  <a:pt x="212806" y="115267"/>
                  <a:pt x="222191" y="111096"/>
                </a:cubicBezTo>
                <a:cubicBezTo>
                  <a:pt x="238654" y="103779"/>
                  <a:pt x="256374" y="99701"/>
                  <a:pt x="273466" y="94004"/>
                </a:cubicBezTo>
                <a:lnTo>
                  <a:pt x="299103" y="85458"/>
                </a:lnTo>
                <a:lnTo>
                  <a:pt x="324741" y="76912"/>
                </a:lnTo>
                <a:lnTo>
                  <a:pt x="350378" y="68367"/>
                </a:lnTo>
                <a:cubicBezTo>
                  <a:pt x="358924" y="62670"/>
                  <a:pt x="370572" y="59985"/>
                  <a:pt x="376015" y="51275"/>
                </a:cubicBezTo>
                <a:cubicBezTo>
                  <a:pt x="385564" y="35997"/>
                  <a:pt x="393107" y="0"/>
                  <a:pt x="393107" y="0"/>
                </a:cubicBezTo>
                <a:lnTo>
                  <a:pt x="393107" y="0"/>
                </a:ln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лилиния 9"/>
          <p:cNvSpPr/>
          <p:nvPr/>
        </p:nvSpPr>
        <p:spPr>
          <a:xfrm>
            <a:off x="6452075" y="5110385"/>
            <a:ext cx="111976" cy="222191"/>
          </a:xfrm>
          <a:custGeom>
            <a:avLst/>
            <a:gdLst>
              <a:gd name="connsiteX0" fmla="*/ 0 w 111976"/>
              <a:gd name="connsiteY0" fmla="*/ 0 h 222191"/>
              <a:gd name="connsiteX1" fmla="*/ 0 w 111976"/>
              <a:gd name="connsiteY1" fmla="*/ 0 h 222191"/>
              <a:gd name="connsiteX2" fmla="*/ 94004 w 111976"/>
              <a:gd name="connsiteY2" fmla="*/ 85458 h 222191"/>
              <a:gd name="connsiteX3" fmla="*/ 102549 w 111976"/>
              <a:gd name="connsiteY3" fmla="*/ 136733 h 222191"/>
              <a:gd name="connsiteX4" fmla="*/ 111095 w 111976"/>
              <a:gd name="connsiteY4" fmla="*/ 162370 h 222191"/>
              <a:gd name="connsiteX5" fmla="*/ 111095 w 111976"/>
              <a:gd name="connsiteY5" fmla="*/ 222191 h 222191"/>
              <a:gd name="connsiteX6" fmla="*/ 111095 w 111976"/>
              <a:gd name="connsiteY6" fmla="*/ 222191 h 222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1976" h="222191">
                <a:moveTo>
                  <a:pt x="0" y="0"/>
                </a:moveTo>
                <a:lnTo>
                  <a:pt x="0" y="0"/>
                </a:lnTo>
                <a:cubicBezTo>
                  <a:pt x="92838" y="64987"/>
                  <a:pt x="74462" y="26834"/>
                  <a:pt x="94004" y="85458"/>
                </a:cubicBezTo>
                <a:cubicBezTo>
                  <a:pt x="96852" y="102550"/>
                  <a:pt x="98790" y="119818"/>
                  <a:pt x="102549" y="136733"/>
                </a:cubicBezTo>
                <a:cubicBezTo>
                  <a:pt x="104503" y="145526"/>
                  <a:pt x="110199" y="153407"/>
                  <a:pt x="111095" y="162370"/>
                </a:cubicBezTo>
                <a:cubicBezTo>
                  <a:pt x="113079" y="182211"/>
                  <a:pt x="111095" y="202251"/>
                  <a:pt x="111095" y="222191"/>
                </a:cubicBezTo>
                <a:lnTo>
                  <a:pt x="111095" y="222191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6564051" y="5332576"/>
            <a:ext cx="0" cy="729132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976435" y="1844824"/>
            <a:ext cx="360040" cy="421303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732999" y="5332576"/>
            <a:ext cx="0" cy="616704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олилиния 17"/>
          <p:cNvSpPr/>
          <p:nvPr/>
        </p:nvSpPr>
        <p:spPr>
          <a:xfrm>
            <a:off x="6563170" y="5101839"/>
            <a:ext cx="111095" cy="188008"/>
          </a:xfrm>
          <a:custGeom>
            <a:avLst/>
            <a:gdLst>
              <a:gd name="connsiteX0" fmla="*/ 0 w 111095"/>
              <a:gd name="connsiteY0" fmla="*/ 0 h 188008"/>
              <a:gd name="connsiteX1" fmla="*/ 0 w 111095"/>
              <a:gd name="connsiteY1" fmla="*/ 0 h 188008"/>
              <a:gd name="connsiteX2" fmla="*/ 76912 w 111095"/>
              <a:gd name="connsiteY2" fmla="*/ 8546 h 188008"/>
              <a:gd name="connsiteX3" fmla="*/ 85458 w 111095"/>
              <a:gd name="connsiteY3" fmla="*/ 34183 h 188008"/>
              <a:gd name="connsiteX4" fmla="*/ 102550 w 111095"/>
              <a:gd name="connsiteY4" fmla="*/ 59821 h 188008"/>
              <a:gd name="connsiteX5" fmla="*/ 111095 w 111095"/>
              <a:gd name="connsiteY5" fmla="*/ 111096 h 188008"/>
              <a:gd name="connsiteX6" fmla="*/ 102550 w 111095"/>
              <a:gd name="connsiteY6" fmla="*/ 188008 h 188008"/>
              <a:gd name="connsiteX7" fmla="*/ 102550 w 111095"/>
              <a:gd name="connsiteY7" fmla="*/ 188008 h 18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095" h="188008">
                <a:moveTo>
                  <a:pt x="0" y="0"/>
                </a:moveTo>
                <a:lnTo>
                  <a:pt x="0" y="0"/>
                </a:lnTo>
                <a:cubicBezTo>
                  <a:pt x="25637" y="2849"/>
                  <a:pt x="52962" y="-1034"/>
                  <a:pt x="76912" y="8546"/>
                </a:cubicBezTo>
                <a:cubicBezTo>
                  <a:pt x="85276" y="11891"/>
                  <a:pt x="81429" y="26126"/>
                  <a:pt x="85458" y="34183"/>
                </a:cubicBezTo>
                <a:cubicBezTo>
                  <a:pt x="90051" y="43370"/>
                  <a:pt x="96853" y="51275"/>
                  <a:pt x="102550" y="59821"/>
                </a:cubicBezTo>
                <a:cubicBezTo>
                  <a:pt x="105398" y="76913"/>
                  <a:pt x="111095" y="93769"/>
                  <a:pt x="111095" y="111096"/>
                </a:cubicBezTo>
                <a:cubicBezTo>
                  <a:pt x="111095" y="136891"/>
                  <a:pt x="102550" y="188008"/>
                  <a:pt x="102550" y="188008"/>
                </a:cubicBezTo>
                <a:lnTo>
                  <a:pt x="102550" y="18800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6691357" y="5033473"/>
            <a:ext cx="103296" cy="196553"/>
          </a:xfrm>
          <a:custGeom>
            <a:avLst/>
            <a:gdLst>
              <a:gd name="connsiteX0" fmla="*/ 0 w 103296"/>
              <a:gd name="connsiteY0" fmla="*/ 0 h 196553"/>
              <a:gd name="connsiteX1" fmla="*/ 0 w 103296"/>
              <a:gd name="connsiteY1" fmla="*/ 0 h 196553"/>
              <a:gd name="connsiteX2" fmla="*/ 76912 w 103296"/>
              <a:gd name="connsiteY2" fmla="*/ 42729 h 196553"/>
              <a:gd name="connsiteX3" fmla="*/ 85458 w 103296"/>
              <a:gd name="connsiteY3" fmla="*/ 68366 h 196553"/>
              <a:gd name="connsiteX4" fmla="*/ 102550 w 103296"/>
              <a:gd name="connsiteY4" fmla="*/ 94004 h 196553"/>
              <a:gd name="connsiteX5" fmla="*/ 76912 w 103296"/>
              <a:gd name="connsiteY5" fmla="*/ 196553 h 196553"/>
              <a:gd name="connsiteX6" fmla="*/ 76912 w 103296"/>
              <a:gd name="connsiteY6" fmla="*/ 196553 h 19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296" h="196553">
                <a:moveTo>
                  <a:pt x="0" y="0"/>
                </a:moveTo>
                <a:lnTo>
                  <a:pt x="0" y="0"/>
                </a:lnTo>
                <a:cubicBezTo>
                  <a:pt x="25637" y="14243"/>
                  <a:pt x="54011" y="24408"/>
                  <a:pt x="76912" y="42729"/>
                </a:cubicBezTo>
                <a:cubicBezTo>
                  <a:pt x="83946" y="48356"/>
                  <a:pt x="81429" y="60309"/>
                  <a:pt x="85458" y="68366"/>
                </a:cubicBezTo>
                <a:cubicBezTo>
                  <a:pt x="90051" y="77553"/>
                  <a:pt x="96853" y="85458"/>
                  <a:pt x="102550" y="94004"/>
                </a:cubicBezTo>
                <a:cubicBezTo>
                  <a:pt x="93427" y="194351"/>
                  <a:pt x="122146" y="173936"/>
                  <a:pt x="76912" y="196553"/>
                </a:cubicBezTo>
                <a:lnTo>
                  <a:pt x="76912" y="19655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1835696" y="2294824"/>
            <a:ext cx="500779" cy="12606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олилиния 22"/>
          <p:cNvSpPr/>
          <p:nvPr/>
        </p:nvSpPr>
        <p:spPr>
          <a:xfrm>
            <a:off x="6793907" y="4973652"/>
            <a:ext cx="136732" cy="128187"/>
          </a:xfrm>
          <a:custGeom>
            <a:avLst/>
            <a:gdLst>
              <a:gd name="connsiteX0" fmla="*/ 0 w 136732"/>
              <a:gd name="connsiteY0" fmla="*/ 0 h 128187"/>
              <a:gd name="connsiteX1" fmla="*/ 0 w 136732"/>
              <a:gd name="connsiteY1" fmla="*/ 0 h 128187"/>
              <a:gd name="connsiteX2" fmla="*/ 68366 w 136732"/>
              <a:gd name="connsiteY2" fmla="*/ 42729 h 128187"/>
              <a:gd name="connsiteX3" fmla="*/ 94003 w 136732"/>
              <a:gd name="connsiteY3" fmla="*/ 51275 h 128187"/>
              <a:gd name="connsiteX4" fmla="*/ 128186 w 136732"/>
              <a:gd name="connsiteY4" fmla="*/ 102550 h 128187"/>
              <a:gd name="connsiteX5" fmla="*/ 136732 w 136732"/>
              <a:gd name="connsiteY5" fmla="*/ 128187 h 128187"/>
              <a:gd name="connsiteX6" fmla="*/ 136732 w 136732"/>
              <a:gd name="connsiteY6" fmla="*/ 128187 h 128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732" h="128187">
                <a:moveTo>
                  <a:pt x="0" y="0"/>
                </a:moveTo>
                <a:lnTo>
                  <a:pt x="0" y="0"/>
                </a:lnTo>
                <a:cubicBezTo>
                  <a:pt x="22789" y="14243"/>
                  <a:pt x="44774" y="29860"/>
                  <a:pt x="68366" y="42729"/>
                </a:cubicBezTo>
                <a:cubicBezTo>
                  <a:pt x="76274" y="47043"/>
                  <a:pt x="87633" y="44905"/>
                  <a:pt x="94003" y="51275"/>
                </a:cubicBezTo>
                <a:cubicBezTo>
                  <a:pt x="108528" y="65800"/>
                  <a:pt x="121690" y="83063"/>
                  <a:pt x="128186" y="102550"/>
                </a:cubicBezTo>
                <a:lnTo>
                  <a:pt x="136732" y="128187"/>
                </a:lnTo>
                <a:lnTo>
                  <a:pt x="136732" y="128187"/>
                </a:lnTo>
              </a:path>
            </a:pathLst>
          </a:custGeom>
          <a:noFill/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6936674" y="5101839"/>
            <a:ext cx="0" cy="77543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2481285" y="2115842"/>
            <a:ext cx="257525" cy="270080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олилиния 27"/>
          <p:cNvSpPr/>
          <p:nvPr/>
        </p:nvSpPr>
        <p:spPr>
          <a:xfrm>
            <a:off x="6425426" y="4631821"/>
            <a:ext cx="35195" cy="418743"/>
          </a:xfrm>
          <a:custGeom>
            <a:avLst/>
            <a:gdLst>
              <a:gd name="connsiteX0" fmla="*/ 35195 w 35195"/>
              <a:gd name="connsiteY0" fmla="*/ 0 h 418743"/>
              <a:gd name="connsiteX1" fmla="*/ 35195 w 35195"/>
              <a:gd name="connsiteY1" fmla="*/ 0 h 418743"/>
              <a:gd name="connsiteX2" fmla="*/ 26649 w 35195"/>
              <a:gd name="connsiteY2" fmla="*/ 76912 h 418743"/>
              <a:gd name="connsiteX3" fmla="*/ 18103 w 35195"/>
              <a:gd name="connsiteY3" fmla="*/ 205099 h 418743"/>
              <a:gd name="connsiteX4" fmla="*/ 9557 w 35195"/>
              <a:gd name="connsiteY4" fmla="*/ 247828 h 418743"/>
              <a:gd name="connsiteX5" fmla="*/ 1011 w 35195"/>
              <a:gd name="connsiteY5" fmla="*/ 282011 h 418743"/>
              <a:gd name="connsiteX6" fmla="*/ 1011 w 35195"/>
              <a:gd name="connsiteY6" fmla="*/ 418743 h 418743"/>
              <a:gd name="connsiteX7" fmla="*/ 1011 w 35195"/>
              <a:gd name="connsiteY7" fmla="*/ 418743 h 41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195" h="418743">
                <a:moveTo>
                  <a:pt x="35195" y="0"/>
                </a:moveTo>
                <a:lnTo>
                  <a:pt x="35195" y="0"/>
                </a:lnTo>
                <a:cubicBezTo>
                  <a:pt x="32346" y="25637"/>
                  <a:pt x="28791" y="51206"/>
                  <a:pt x="26649" y="76912"/>
                </a:cubicBezTo>
                <a:cubicBezTo>
                  <a:pt x="23093" y="119588"/>
                  <a:pt x="22364" y="162488"/>
                  <a:pt x="18103" y="205099"/>
                </a:cubicBezTo>
                <a:cubicBezTo>
                  <a:pt x="16658" y="219552"/>
                  <a:pt x="12708" y="233649"/>
                  <a:pt x="9557" y="247828"/>
                </a:cubicBezTo>
                <a:cubicBezTo>
                  <a:pt x="7009" y="259293"/>
                  <a:pt x="1598" y="270281"/>
                  <a:pt x="1011" y="282011"/>
                </a:cubicBezTo>
                <a:cubicBezTo>
                  <a:pt x="-1265" y="327531"/>
                  <a:pt x="1011" y="373166"/>
                  <a:pt x="1011" y="418743"/>
                </a:cubicBezTo>
                <a:lnTo>
                  <a:pt x="1011" y="418743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олилиния 29"/>
          <p:cNvSpPr/>
          <p:nvPr/>
        </p:nvSpPr>
        <p:spPr>
          <a:xfrm>
            <a:off x="6688434" y="4520725"/>
            <a:ext cx="45652" cy="410198"/>
          </a:xfrm>
          <a:custGeom>
            <a:avLst/>
            <a:gdLst>
              <a:gd name="connsiteX0" fmla="*/ 45652 w 45652"/>
              <a:gd name="connsiteY0" fmla="*/ 0 h 410198"/>
              <a:gd name="connsiteX1" fmla="*/ 45652 w 45652"/>
              <a:gd name="connsiteY1" fmla="*/ 0 h 410198"/>
              <a:gd name="connsiteX2" fmla="*/ 2923 w 45652"/>
              <a:gd name="connsiteY2" fmla="*/ 59821 h 410198"/>
              <a:gd name="connsiteX3" fmla="*/ 11469 w 45652"/>
              <a:gd name="connsiteY3" fmla="*/ 410198 h 410198"/>
              <a:gd name="connsiteX4" fmla="*/ 11469 w 45652"/>
              <a:gd name="connsiteY4" fmla="*/ 410198 h 410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52" h="410198">
                <a:moveTo>
                  <a:pt x="45652" y="0"/>
                </a:moveTo>
                <a:lnTo>
                  <a:pt x="45652" y="0"/>
                </a:lnTo>
                <a:cubicBezTo>
                  <a:pt x="31409" y="19940"/>
                  <a:pt x="5001" y="35405"/>
                  <a:pt x="2923" y="59821"/>
                </a:cubicBezTo>
                <a:cubicBezTo>
                  <a:pt x="-6984" y="176227"/>
                  <a:pt x="11469" y="293371"/>
                  <a:pt x="11469" y="410198"/>
                </a:cubicBezTo>
                <a:lnTo>
                  <a:pt x="11469" y="41019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6618717" y="3919231"/>
            <a:ext cx="0" cy="373865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6443023" y="4301642"/>
            <a:ext cx="170038" cy="330179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6618717" y="4318733"/>
            <a:ext cx="124288" cy="201992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1606758" y="1926746"/>
            <a:ext cx="500779" cy="12606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6595423" y="4454042"/>
            <a:ext cx="170038" cy="330179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1857147" y="1880686"/>
            <a:ext cx="500779" cy="12606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03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3.02568E-6 C 0.0019 0.01133 0.00173 0.0081 -5.27778E-6 0.02753 C -0.00036 0.03053 -0.00192 0.03632 -0.00192 0.03632 C -5.27778E-6 0.04441 0.00017 0.05991 0.00833 0.06107 C 0.01388 0.06176 0.01961 0.06199 0.02517 0.06246 C 0.02864 0.06384 0.02708 0.06315 0.02985 0.06477 " pathEditMode="relative" ptsTypes="fffff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78 0.00717 C 0.02813 -0.00185 0.02778 -0.01111 0.02865 -0.02013 C 0.02917 -0.02498 0.03855 -0.03678 0.0408 -0.04141 C 0.04132 -0.04257 0.04289 -0.04187 0.04375 -0.04257 C 0.04427 -0.04303 0.04427 -0.04418 0.04462 -0.04511 " pathEditMode="relative" ptsTypes="ffffA">
                                      <p:cBhvr>
                                        <p:cTn id="7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48 0.00971 C 0.03039 0.00139 0.02709 -0.0074 0.03299 -0.01272 C 0.03438 -0.01758 0.03559 -0.01966 0.03872 -0.02267 C 0.03907 -0.02383 0.03889 -0.02545 0.03959 -0.02637 C 0.04028 -0.0273 0.0415 -0.02684 0.04237 -0.02753 C 0.04341 -0.02845 0.0441 -0.03007 0.04514 -0.03123 C 0.04601 -0.03216 0.04705 -0.03285 0.04809 -0.03378 C 0.04983 -0.03748 0.05556 -0.04257 0.05556 -0.04257 C 0.05608 -0.04372 0.0566 -0.04534 0.0573 -0.04627 C 0.05816 -0.04742 0.06025 -0.04881 0.06025 -0.04881 " pathEditMode="relative" ptsTypes="fffffffffA">
                                      <p:cBhvr>
                                        <p:cTn id="8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 animBg="1"/>
      <p:bldP spid="19" grpId="0" animBg="1"/>
      <p:bldP spid="23" grpId="0" animBg="1"/>
      <p:bldP spid="28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vmede.org/sait/content/Anatomija_bili4_t2/10_files/mb4_007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8"/>
          <a:stretch/>
        </p:blipFill>
        <p:spPr bwMode="auto">
          <a:xfrm>
            <a:off x="-4641" y="116632"/>
            <a:ext cx="4792665" cy="2639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2"/>
          <a:stretch/>
        </p:blipFill>
        <p:spPr bwMode="auto">
          <a:xfrm>
            <a:off x="179511" y="2809201"/>
            <a:ext cx="3960439" cy="3985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23008" y="116632"/>
            <a:ext cx="4427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u="sng" dirty="0">
                <a:solidFill>
                  <a:prstClr val="black"/>
                </a:solidFill>
              </a:rPr>
              <a:t>У крилоподібно-піднебінному відділі від верхньощелепної артерії відходять її кінцеві гілки: </a:t>
            </a:r>
          </a:p>
          <a:p>
            <a:r>
              <a:rPr lang="uk-UA" dirty="0" smtClean="0">
                <a:solidFill>
                  <a:prstClr val="black"/>
                </a:solidFill>
              </a:rPr>
              <a:t>- </a:t>
            </a:r>
            <a:r>
              <a:rPr lang="uk-UA" b="1" i="1" dirty="0"/>
              <a:t>задня верхня альвеолярна артерія </a:t>
            </a:r>
            <a:r>
              <a:rPr lang="uk-UA" b="1" i="1" dirty="0" smtClean="0"/>
              <a:t>(</a:t>
            </a:r>
            <a:r>
              <a:rPr lang="uk-UA" b="1" i="1" dirty="0"/>
              <a:t>a. </a:t>
            </a:r>
            <a:r>
              <a:rPr lang="uk-UA" b="1" i="1" dirty="0" err="1"/>
              <a:t>alveolaris</a:t>
            </a:r>
            <a:r>
              <a:rPr lang="uk-UA" b="1" i="1" dirty="0"/>
              <a:t> </a:t>
            </a:r>
            <a:r>
              <a:rPr lang="uk-UA" b="1" i="1" dirty="0" err="1"/>
              <a:t>superior</a:t>
            </a:r>
            <a:r>
              <a:rPr lang="uk-UA" b="1" i="1" dirty="0"/>
              <a:t> </a:t>
            </a:r>
            <a:r>
              <a:rPr lang="uk-UA" b="1" i="1" dirty="0" err="1"/>
              <a:t>posterior</a:t>
            </a:r>
            <a:r>
              <a:rPr lang="uk-UA" b="1" i="1" dirty="0"/>
              <a:t>), </a:t>
            </a:r>
            <a:r>
              <a:rPr lang="uk-UA" dirty="0"/>
              <a:t>яка проходить у верхньощелепну пазуху через </a:t>
            </a:r>
            <a:r>
              <a:rPr lang="uk-UA" dirty="0" smtClean="0"/>
              <a:t>верхні альвеолярні отвори, </a:t>
            </a:r>
            <a:r>
              <a:rPr lang="uk-UA" dirty="0"/>
              <a:t>що розташований в горбі </a:t>
            </a:r>
            <a:r>
              <a:rPr lang="uk-UA" dirty="0" smtClean="0"/>
              <a:t>верхньої щелепи. </a:t>
            </a:r>
            <a:r>
              <a:rPr lang="uk-UA" dirty="0"/>
              <a:t>Від даної артерії відходять</a:t>
            </a:r>
            <a:r>
              <a:rPr lang="uk-UA" b="1" i="1" dirty="0"/>
              <a:t> зубні гілки (</a:t>
            </a:r>
            <a:r>
              <a:rPr lang="uk-UA" b="1" i="1" dirty="0" err="1"/>
              <a:t>rr</a:t>
            </a:r>
            <a:r>
              <a:rPr lang="uk-UA" b="1" i="1" dirty="0"/>
              <a:t>. </a:t>
            </a:r>
            <a:r>
              <a:rPr lang="uk-UA" b="1" i="1" dirty="0" err="1"/>
              <a:t>dentales</a:t>
            </a:r>
            <a:r>
              <a:rPr lang="uk-UA" b="1" i="1" dirty="0" smtClean="0"/>
              <a:t>).</a:t>
            </a:r>
            <a:endParaRPr lang="ru-RU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2907585"/>
            <a:ext cx="50110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prstClr val="black"/>
                </a:solidFill>
              </a:rPr>
              <a:t>- </a:t>
            </a:r>
            <a:r>
              <a:rPr lang="uk-UA" b="1" i="1" dirty="0" err="1" smtClean="0">
                <a:solidFill>
                  <a:prstClr val="black"/>
                </a:solidFill>
              </a:rPr>
              <a:t>підочноямкова</a:t>
            </a:r>
            <a:r>
              <a:rPr lang="uk-UA" b="1" i="1" dirty="0" smtClean="0">
                <a:solidFill>
                  <a:prstClr val="black"/>
                </a:solidFill>
              </a:rPr>
              <a:t> </a:t>
            </a:r>
            <a:r>
              <a:rPr lang="uk-UA" b="1" i="1" dirty="0">
                <a:solidFill>
                  <a:prstClr val="black"/>
                </a:solidFill>
              </a:rPr>
              <a:t>артерія (a. </a:t>
            </a:r>
            <a:r>
              <a:rPr lang="uk-UA" b="1" i="1" dirty="0" err="1" smtClean="0">
                <a:solidFill>
                  <a:prstClr val="black"/>
                </a:solidFill>
              </a:rPr>
              <a:t>infraorbitalis</a:t>
            </a:r>
            <a:r>
              <a:rPr lang="uk-UA" b="1" i="1" dirty="0" smtClean="0">
                <a:solidFill>
                  <a:prstClr val="black"/>
                </a:solidFill>
              </a:rPr>
              <a:t>)</a:t>
            </a:r>
            <a:r>
              <a:rPr lang="uk-UA" dirty="0" smtClean="0">
                <a:solidFill>
                  <a:prstClr val="black"/>
                </a:solidFill>
              </a:rPr>
              <a:t> проникає </a:t>
            </a:r>
            <a:r>
              <a:rPr lang="uk-UA" dirty="0">
                <a:solidFill>
                  <a:prstClr val="black"/>
                </a:solidFill>
              </a:rPr>
              <a:t>в очну ямку через нижню очноямкову щілину і віддає гілки, що </a:t>
            </a:r>
            <a:r>
              <a:rPr lang="uk-UA" dirty="0" err="1">
                <a:solidFill>
                  <a:prstClr val="black"/>
                </a:solidFill>
              </a:rPr>
              <a:t>кровозабезпечують</a:t>
            </a:r>
            <a:r>
              <a:rPr lang="uk-UA" dirty="0">
                <a:solidFill>
                  <a:prstClr val="black"/>
                </a:solidFill>
              </a:rPr>
              <a:t> нижні прямий і косий м'язи ока. </a:t>
            </a:r>
            <a:r>
              <a:rPr lang="uk-UA" dirty="0"/>
              <a:t>Після цього артерія проходить через </a:t>
            </a:r>
            <a:r>
              <a:rPr lang="uk-UA" dirty="0" err="1"/>
              <a:t>підочноямковий</a:t>
            </a:r>
            <a:r>
              <a:rPr lang="uk-UA" dirty="0"/>
              <a:t> канал, в якому від неї відходять </a:t>
            </a:r>
            <a:r>
              <a:rPr lang="uk-UA" b="1" i="1" dirty="0"/>
              <a:t>передні верхні альвеолярні артерії (</a:t>
            </a:r>
            <a:r>
              <a:rPr lang="uk-UA" b="1" i="1" dirty="0" err="1"/>
              <a:t>aa</a:t>
            </a:r>
            <a:r>
              <a:rPr lang="uk-UA" b="1" i="1" dirty="0"/>
              <a:t>. </a:t>
            </a:r>
            <a:r>
              <a:rPr lang="uk-UA" b="1" i="1" dirty="0" err="1"/>
              <a:t>alveolares</a:t>
            </a:r>
            <a:r>
              <a:rPr lang="uk-UA" b="1" i="1" dirty="0"/>
              <a:t> </a:t>
            </a:r>
            <a:r>
              <a:rPr lang="uk-UA" b="1" i="1" dirty="0" err="1"/>
              <a:t>superiores</a:t>
            </a:r>
            <a:r>
              <a:rPr lang="uk-UA" b="1" i="1" dirty="0"/>
              <a:t> </a:t>
            </a:r>
            <a:r>
              <a:rPr lang="uk-UA" b="1" i="1" dirty="0" err="1"/>
              <a:t>anteriores</a:t>
            </a:r>
            <a:r>
              <a:rPr lang="uk-UA" b="1" i="1" dirty="0"/>
              <a:t>), </a:t>
            </a:r>
            <a:r>
              <a:rPr lang="uk-UA" dirty="0"/>
              <a:t>що віддають </a:t>
            </a:r>
            <a:r>
              <a:rPr lang="uk-UA" b="1" i="1" dirty="0"/>
              <a:t>зубні гілки</a:t>
            </a:r>
            <a:r>
              <a:rPr lang="uk-UA" dirty="0"/>
              <a:t>, до зубів верхньої щелепи. </a:t>
            </a:r>
            <a:r>
              <a:rPr lang="uk-UA" dirty="0" smtClean="0"/>
              <a:t>Артерія </a:t>
            </a:r>
            <a:r>
              <a:rPr lang="uk-UA" dirty="0"/>
              <a:t>виходить через </a:t>
            </a:r>
            <a:r>
              <a:rPr lang="uk-UA" dirty="0" err="1"/>
              <a:t>підочноямковий</a:t>
            </a:r>
            <a:r>
              <a:rPr lang="uk-UA" dirty="0"/>
              <a:t> отвір на обличчя і </a:t>
            </a:r>
            <a:r>
              <a:rPr lang="uk-UA" dirty="0" err="1"/>
              <a:t>кровозабезпечує</a:t>
            </a:r>
            <a:r>
              <a:rPr lang="uk-UA" dirty="0"/>
              <a:t> мімічні м'язи, що залягають в товщі верхньої губи, носа і нижньої повіки, а також шкіру цих ділянок. 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2483768" y="1193716"/>
            <a:ext cx="0" cy="233976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2043478" y="1052736"/>
            <a:ext cx="487161" cy="0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219297" y="1155721"/>
            <a:ext cx="108013" cy="185047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391691" y="1193716"/>
            <a:ext cx="28276" cy="177926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1731885" y="4743376"/>
            <a:ext cx="311593" cy="116988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739551" y="649294"/>
            <a:ext cx="208537" cy="288032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1475656" y="3789040"/>
            <a:ext cx="208537" cy="288032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1176253" y="4036172"/>
            <a:ext cx="208537" cy="288032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1176253" y="4036172"/>
            <a:ext cx="208537" cy="288032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1839989" y="4626388"/>
            <a:ext cx="311593" cy="116988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1907704" y="5009732"/>
            <a:ext cx="311593" cy="116988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383253" y="4408492"/>
            <a:ext cx="432048" cy="276390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75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1319 C -0.00278 0.02568 -0.02743 0.02475 -0.03542 0.02568 C -0.03629 0.0266 -0.0382 0.02822 -0.0382 0.02845 " pathEditMode="relative" rAng="0" ptsTypes="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89 0.00046 C -0.0309 0.00833 -0.02951 0.0148 -0.02743 0.02406 C -0.02638 0.02822 -0.02204 0.031 -0.01996 0.03285 C -0.01909 0.03377 -0.01718 0.03539 -0.01718 0.03539 C -0.01562 0.03863 -0.01249 0.04025 -0.01249 0.04395 " pathEditMode="relative" ptsTypes="ffffA">
                                      <p:cBhvr>
                                        <p:cTn id="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0.00879 C -0.01303 0.01226 -0.0125 0.01804 -0.00782 0.01989 C -0.00573 0.02428 -0.00417 0.02706 -0.00035 0.02868 C 0.00104 0.03354 0.00104 0.03562 0.00434 0.03863 C 0.0052 0.04186 0.0059 0.04533 0.00711 0.04857 " pathEditMode="relative" ptsTypes="ffffA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0.02336 C -0.01268 0.0229 -0.01407 0.02313 -0.01511 0.0222 C -0.01684 0.02035 -0.01667 0.01688 -0.01789 0.01457 C -0.02171 0.00647 -0.02171 -0.00509 -0.0283 -0.01018 C -0.02969 -0.01643 -0.03143 -0.02267 -0.03299 -0.02892 C -0.03368 -0.03146 -0.03473 -0.03632 -0.03473 -0.03632 C -0.03525 -0.0421 -0.03351 -0.04974 -0.03664 -0.0539 C -0.04393 -0.06362 -0.05018 -0.06246 -0.06007 -0.06246 " pathEditMode="relative" ptsTypes="fffffff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7157E-6 C -0.00312 0.00162 -0.00625 0.00278 -0.00937 0.00394 C -0.01128 0.00463 -0.01493 0.00625 -0.01493 0.00625 C -0.01788 0.00879 -0.02048 0.00926 -0.02344 0.01134 C -0.02726 0.01411 -0.0309 0.01805 -0.03455 0.02129 C -0.03785 0.02429 -0.04375 0.02452 -0.04757 0.02614 C -0.05364 0.02892 -0.05868 0.03308 -0.06441 0.03632 C -0.06701 0.03794 -0.07153 0.03817 -0.07378 0.04118 " pathEditMode="relative" ptsTypes="fffffff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56 0.00509 C -0.03385 0.02036 -0.03177 0.0421 -0.03958 0.05737 C -0.04027 0.0606 -0.04288 0.07425 -0.04427 0.0761 C -0.04496 0.07703 -0.04618 0.0768 -0.04705 0.07726 C -0.04809 0.08166 -0.04722 0.08004 -0.04895 0.08235 " pathEditMode="relative" ptsTypes="ffff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40042E-6 C -0.00069 0.00995 -0.00121 0.01712 -0.00382 0.02614 C -0.00451 0.0421 -0.00989 0.07911 0.00278 0.08952 C 0.00486 0.09369 0.00556 0.09461 0.00938 0.09461 " pathEditMode="relative" ptsTypes="fffA"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46 0.00231 C -0.18246 0.01989 -0.17187 0.034 -0.15816 0.034 C -0.14218 0.034 -0.13645 0.01827 -0.13402 0.00879 L -0.13159 -0.00394 C -0.12899 -0.01365 -0.12309 -0.02892 -0.10503 -0.02892 C -0.09305 -0.02892 -0.08003 -0.01504 -0.08003 0.00231 C -0.08003 0.01989 -0.09305 0.034 -0.10503 0.034 C -0.12309 0.034 -0.12899 0.01827 -0.13159 0.00879 L -0.13402 -0.00394 C -0.13645 -0.01365 -0.14218 -0.02892 -0.15816 -0.02892 C -0.17187 -0.02892 -0.18246 -0.01504 -0.18246 0.00231 Z " pathEditMode="relative" rAng="0" ptsTypes="ffFffffFfff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997445" y="260648"/>
            <a:ext cx="403244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b="1" dirty="0" smtClean="0"/>
              <a:t>низхідна </a:t>
            </a:r>
            <a:r>
              <a:rPr lang="uk-UA" b="1" dirty="0"/>
              <a:t>піднебінна артерія </a:t>
            </a:r>
            <a:endParaRPr lang="uk-UA" b="1" dirty="0" smtClean="0"/>
          </a:p>
          <a:p>
            <a:r>
              <a:rPr lang="uk-UA" b="1" dirty="0" smtClean="0"/>
              <a:t>(</a:t>
            </a:r>
            <a:r>
              <a:rPr lang="uk-UA" b="1" dirty="0"/>
              <a:t>a. </a:t>
            </a:r>
            <a:r>
              <a:rPr lang="uk-UA" b="1" dirty="0" err="1" smtClean="0"/>
              <a:t>palatina</a:t>
            </a:r>
            <a:r>
              <a:rPr lang="uk-UA" b="1" dirty="0" smtClean="0"/>
              <a:t> </a:t>
            </a:r>
            <a:r>
              <a:rPr lang="uk-UA" b="1" dirty="0" err="1"/>
              <a:t>descendens</a:t>
            </a:r>
            <a:r>
              <a:rPr lang="uk-UA" b="1" dirty="0"/>
              <a:t>) </a:t>
            </a:r>
            <a:r>
              <a:rPr lang="uk-UA" dirty="0"/>
              <a:t>віддає </a:t>
            </a:r>
            <a:r>
              <a:rPr lang="uk-UA" b="1" i="1" dirty="0"/>
              <a:t>артерію </a:t>
            </a:r>
            <a:r>
              <a:rPr lang="uk-UA" b="1" i="1" dirty="0" smtClean="0"/>
              <a:t>крилоподібного </a:t>
            </a:r>
            <a:r>
              <a:rPr lang="uk-UA" b="1" i="1" dirty="0"/>
              <a:t>каналу (a. </a:t>
            </a:r>
            <a:r>
              <a:rPr lang="uk-UA" b="1" i="1" dirty="0" err="1" smtClean="0"/>
              <a:t>canalis</a:t>
            </a:r>
            <a:r>
              <a:rPr lang="uk-UA" b="1" i="1" dirty="0" smtClean="0"/>
              <a:t> </a:t>
            </a:r>
            <a:r>
              <a:rPr lang="uk-UA" b="1" i="1" dirty="0" err="1"/>
              <a:t>ptrerygoidei</a:t>
            </a:r>
            <a:r>
              <a:rPr lang="uk-UA" b="1" i="1" dirty="0"/>
              <a:t>)</a:t>
            </a:r>
            <a:r>
              <a:rPr lang="uk-UA" dirty="0"/>
              <a:t>, </a:t>
            </a:r>
            <a:r>
              <a:rPr lang="uk-UA" dirty="0" smtClean="0"/>
              <a:t>що </a:t>
            </a:r>
            <a:r>
              <a:rPr lang="uk-UA" dirty="0" err="1" smtClean="0"/>
              <a:t>кровозабезпечує</a:t>
            </a:r>
            <a:r>
              <a:rPr lang="uk-UA" dirty="0" smtClean="0"/>
              <a:t> </a:t>
            </a:r>
            <a:r>
              <a:rPr lang="uk-UA" dirty="0"/>
              <a:t>верхню частину глотки і слухову трубу, після чого проходить через великий піднебінний канал і </a:t>
            </a:r>
            <a:r>
              <a:rPr lang="uk-UA" dirty="0" smtClean="0"/>
              <a:t>поділяється на </a:t>
            </a:r>
            <a:r>
              <a:rPr lang="uk-UA" b="1" i="1" dirty="0" smtClean="0"/>
              <a:t>малу і велику піднебінні артерії</a:t>
            </a:r>
            <a:r>
              <a:rPr lang="uk-UA" dirty="0" smtClean="0"/>
              <a:t>, що </a:t>
            </a:r>
            <a:r>
              <a:rPr lang="uk-UA" dirty="0" err="1" smtClean="0"/>
              <a:t>кровозабезпечують</a:t>
            </a:r>
            <a:r>
              <a:rPr lang="uk-UA" dirty="0" smtClean="0"/>
              <a:t> </a:t>
            </a:r>
            <a:r>
              <a:rPr lang="uk-UA" dirty="0"/>
              <a:t>тверде і м'яке піднебіння. </a:t>
            </a:r>
            <a:endParaRPr lang="uk-UA" dirty="0" smtClean="0"/>
          </a:p>
          <a:p>
            <a:r>
              <a:rPr lang="uk-UA" b="1" dirty="0" smtClean="0"/>
              <a:t>- клиноподібно-піднебінна </a:t>
            </a:r>
            <a:r>
              <a:rPr lang="uk-UA" b="1" dirty="0"/>
              <a:t>артерія (a. </a:t>
            </a:r>
            <a:r>
              <a:rPr lang="uk-UA" b="1" dirty="0" err="1" smtClean="0"/>
              <a:t>sphenopalatina</a:t>
            </a:r>
            <a:r>
              <a:rPr lang="uk-UA" b="1" dirty="0"/>
              <a:t>) </a:t>
            </a:r>
            <a:r>
              <a:rPr lang="uk-UA" dirty="0"/>
              <a:t>вступає в порожнину носа через однойменний отвір, де від артерії відходять </a:t>
            </a:r>
            <a:r>
              <a:rPr lang="uk-UA" b="1" i="1" dirty="0"/>
              <a:t>латеральні задні носові артерії (</a:t>
            </a:r>
            <a:r>
              <a:rPr lang="uk-UA" b="1" i="1" dirty="0" err="1"/>
              <a:t>aa</a:t>
            </a:r>
            <a:r>
              <a:rPr lang="uk-UA" b="1" i="1" dirty="0"/>
              <a:t>. </a:t>
            </a:r>
            <a:r>
              <a:rPr lang="uk-UA" b="1" i="1" dirty="0" err="1" smtClean="0"/>
              <a:t>nasales</a:t>
            </a:r>
            <a:r>
              <a:rPr lang="uk-UA" b="1" i="1" dirty="0" smtClean="0"/>
              <a:t> </a:t>
            </a:r>
            <a:r>
              <a:rPr lang="uk-UA" b="1" i="1" dirty="0" err="1"/>
              <a:t>posteriores</a:t>
            </a:r>
            <a:r>
              <a:rPr lang="uk-UA" b="1" i="1" dirty="0"/>
              <a:t> </a:t>
            </a:r>
            <a:r>
              <a:rPr lang="uk-UA" b="1" i="1" dirty="0" err="1"/>
              <a:t>laterales</a:t>
            </a:r>
            <a:r>
              <a:rPr lang="uk-UA" b="1" i="1" dirty="0"/>
              <a:t>) </a:t>
            </a:r>
            <a:r>
              <a:rPr lang="uk-UA" dirty="0"/>
              <a:t>і </a:t>
            </a:r>
            <a:r>
              <a:rPr lang="uk-UA" b="1" i="1" dirty="0"/>
              <a:t>задні перегородкові гілки (</a:t>
            </a:r>
            <a:r>
              <a:rPr lang="uk-UA" b="1" i="1" dirty="0" err="1"/>
              <a:t>rr</a:t>
            </a:r>
            <a:r>
              <a:rPr lang="uk-UA" b="1" i="1" dirty="0"/>
              <a:t>. </a:t>
            </a:r>
            <a:r>
              <a:rPr lang="uk-UA" b="1" i="1" dirty="0" err="1" smtClean="0"/>
              <a:t>septales</a:t>
            </a:r>
            <a:r>
              <a:rPr lang="uk-UA" b="1" i="1" dirty="0" smtClean="0"/>
              <a:t> </a:t>
            </a:r>
            <a:r>
              <a:rPr lang="uk-UA" b="1" i="1" dirty="0" err="1"/>
              <a:t>posteriores</a:t>
            </a:r>
            <a:r>
              <a:rPr lang="uk-UA" b="1" i="1" dirty="0"/>
              <a:t>)</a:t>
            </a:r>
            <a:r>
              <a:rPr lang="uk-UA" dirty="0"/>
              <a:t>, які </a:t>
            </a:r>
            <a:r>
              <a:rPr lang="uk-UA" dirty="0" err="1"/>
              <a:t>кровопостачають</a:t>
            </a:r>
            <a:r>
              <a:rPr lang="uk-UA" dirty="0"/>
              <a:t> слизову оболонку порожнини носа.</a:t>
            </a:r>
            <a:endParaRPr lang="ru-RU" dirty="0"/>
          </a:p>
        </p:txBody>
      </p:sp>
      <p:pic>
        <p:nvPicPr>
          <p:cNvPr id="1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512"/>
            <a:ext cx="5076055" cy="439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vmede.org/sait/content/Anatomija_bili4_t2/10_files/mb4_007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8"/>
          <a:stretch/>
        </p:blipFill>
        <p:spPr bwMode="auto">
          <a:xfrm>
            <a:off x="-1" y="0"/>
            <a:ext cx="5076055" cy="2639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2816251" y="817499"/>
            <a:ext cx="208537" cy="288032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 flipV="1">
            <a:off x="3435993" y="4966648"/>
            <a:ext cx="360039" cy="135396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3482683" y="4693233"/>
            <a:ext cx="360038" cy="253066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 flipH="1">
            <a:off x="3330458" y="5301208"/>
            <a:ext cx="69556" cy="9543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 flipH="1">
            <a:off x="3274762" y="5259870"/>
            <a:ext cx="69556" cy="9543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3471251" y="4221088"/>
            <a:ext cx="740709" cy="589815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 flipH="1">
            <a:off x="3375876" y="4723238"/>
            <a:ext cx="69556" cy="95436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H="1">
            <a:off x="3380892" y="4715467"/>
            <a:ext cx="69556" cy="9543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 flipH="1">
            <a:off x="3260902" y="5054326"/>
            <a:ext cx="69556" cy="9543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 flipH="1">
            <a:off x="3413302" y="5206726"/>
            <a:ext cx="69556" cy="9543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3415671" y="3933056"/>
            <a:ext cx="796289" cy="754022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17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9.50729E-7 C -0.00347 0.01504 -0.00173 0.00486 -0.00173 0.03123 " pathEditMode="relative" ptsTypes="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3.39579E-6 C -0.00261 0.00972 -0.00279 0.02036 -0.00938 0.02637 C -0.01129 0.03354 -0.01303 0.03933 -0.01789 0.04372 C -0.01841 0.04488 -0.01893 0.0465 -0.01963 0.04742 C -0.02049 0.04858 -0.02188 0.04881 -0.02258 0.04997 C -0.02397 0.05205 -0.02414 0.05506 -0.02536 0.05737 C -0.02674 0.06292 -0.02935 0.06755 -0.03178 0.07241 C -0.03299 0.07495 -0.0356 0.07981 -0.0356 0.07981 C -0.0382 0.09068 -0.03786 0.08929 -0.02813 0.09091 C -0.02536 0.0923 -0.02223 0.09484 -0.01963 0.096 C -0.01789 0.0967 -0.01407 0.09716 -0.01407 0.09716 " pathEditMode="relative" ptsTypes="ffffffffff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12 0.00648 -0.0033 0.01296 -0.00833 0.01758 C -0.00903 0.01874 -0.00937 0.02036 -0.01024 0.02128 C -0.01111 0.02221 -0.01232 0.02244 -0.01302 0.0236 C -0.01528 0.0273 -0.0151 0.03447 -0.01684 0.03863 C -0.01996 0.0458 -0.02361 0.05529 -0.02899 0.05991 C -0.0309 0.06778 -0.03177 0.07125 -0.03541 0.07842 C -0.03663 0.08096 -0.03923 0.08605 -0.03923 0.08605 C -0.04236 0.09924 -0.05607 0.09068 -0.06441 0.08721 C -0.09323 0.08813 -0.09288 0.08837 -0.11215 0.09091 C -0.11649 0.09299 -0.11944 0.09369 -0.1243 0.09461 C -0.12864 0.09623 -0.13281 0.09878 -0.13646 0.10224 C -0.13698 0.1034 -0.13715 0.10548 -0.13819 0.10595 C -0.14236 0.10803 -0.15243 0.10895 -0.15694 0.10965 C -0.15972 0.1108 -0.1625 0.11219 -0.16545 0.11335 C -0.1684 0.11728 -0.17187 0.12283 -0.17569 0.12468 C -0.17691 0.12977 -0.17864 0.12862 -0.18125 0.13209 " pathEditMode="relative" ptsTypes="ffffffffffffffff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95 -0.00555 -0.00313 -0.01018 -0.00851 -0.01226 C -0.01337 -0.01665 -0.01962 -0.01619 -0.02518 -0.0185 C -0.02986 -0.02776 -0.04045 -0.02544 -0.04775 -0.02614 C -0.05521 -0.03238 -0.06077 -0.03146 -0.07014 -0.03238 C -0.08229 -0.03747 -0.07379 -0.0347 -0.09636 -0.03354 C -0.1165 -0.02706 -0.12049 -0.02614 -0.14497 -0.02475 C -0.14896 -0.02359 -0.1474 -0.02359 -0.14948 -0.02359 " pathEditMode="relative" ptsTypes="fffffff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65 0.00116 -0.00591 0.00347 -0.00938 0.00486 C -0.01389 0.00902 -0.01667 0.01504 -0.0224 0.01735 C -0.02552 0.01851 -0.03177 0.02105 -0.03177 0.02105 C -0.05504 0.02013 -0.07865 0.01805 -0.10191 0.02244 C -0.12986 0.03401 -0.15973 0.03493 -0.18872 0.03609 C -0.19445 0.03794 -0.19358 0.0384 -0.19809 0.04233 C -0.2007 0.04465 -0.20677 0.04603 -0.20938 0.04719 C -0.21563 0.04974 -0.22136 0.05344 -0.22813 0.05344 " pathEditMode="relative" ptsTypes="ffffffff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-0.04719 C -0.01961 -0.03863 -0.02239 -0.03192 -0.02934 -0.02845 C -0.0368 -0.02938 -0.03975 -0.02845 -0.04531 -0.03354 C -0.04757 -0.03308 -0.04965 -0.03285 -0.05191 -0.03215 C -0.05382 -0.03169 -0.05746 -0.02984 -0.05746 -0.02984 C -0.0618 -0.02591 -0.06666 -0.02452 -0.07152 -0.0222 C -0.08836 -0.02336 -0.09531 -0.02498 -0.11076 -0.02359 C -0.1151 -0.02151 -0.11684 -0.01642 -0.121 -0.0148 C -0.12274 -0.00786 -0.12517 -0.0074 -0.12934 -0.00347 C -0.13385 0.00532 -0.13923 0.00093 -0.14809 0.00023 C -0.14965 -0.00046 -0.1526 -0.00185 -0.15364 -0.00347 C -0.15746 -0.00971 -0.15139 -0.00601 -0.15746 -0.00856 C -0.16753 -0.01781 -0.17916 -0.01966 -0.19114 -0.02105 C -0.19514 -0.02475 -0.1967 -0.02799 -0.19757 -0.0347 C -0.19791 -0.03701 -0.19843 -0.04811 -0.20052 -0.05089 C -0.2085 -0.06153 -0.20451 -0.05181 -0.20694 -0.05829 " pathEditMode="relative" ptsTypes="fffffffffffffff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Міжсистемні анастомози </a:t>
            </a:r>
            <a:br>
              <a:rPr lang="uk-UA" b="1" dirty="0" smtClean="0"/>
            </a:br>
            <a:r>
              <a:rPr lang="uk-UA" b="1" dirty="0" smtClean="0"/>
              <a:t>на голові та шиї </a:t>
            </a:r>
            <a:endParaRPr lang="ru-RU" b="1" dirty="0"/>
          </a:p>
        </p:txBody>
      </p:sp>
      <p:pic>
        <p:nvPicPr>
          <p:cNvPr id="6" name="Picture 4" descr="ÐÐ°ÑÑÐ¸Ð½ÐºÐ¸ Ð¿Ð¾ Ð·Ð°Ð¿ÑÐ¾ÑÑ Ð»Ð¸ÑÐµÐ²Ð°Ñ Ð°ÑÑÐµÑÐ¸Ñ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628800"/>
            <a:ext cx="4320480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4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1664" y="404664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Внутрішня сонна артерія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a. </a:t>
            </a:r>
            <a:r>
              <a:rPr lang="uk-UA" b="1" dirty="0" err="1"/>
              <a:t>Carotis</a:t>
            </a:r>
            <a:r>
              <a:rPr lang="uk-UA" b="1" dirty="0"/>
              <a:t> </a:t>
            </a:r>
            <a:r>
              <a:rPr lang="uk-UA" b="1" dirty="0" err="1"/>
              <a:t>interna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1556792"/>
            <a:ext cx="47160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/>
              <a:t>Внутрішня сонна артерія </a:t>
            </a:r>
            <a:r>
              <a:rPr lang="uk-UA" sz="1600" dirty="0" smtClean="0"/>
              <a:t>та її </a:t>
            </a:r>
            <a:r>
              <a:rPr lang="uk-UA" sz="1600" dirty="0"/>
              <a:t>гілки </a:t>
            </a:r>
            <a:r>
              <a:rPr lang="uk-UA" sz="1600" dirty="0" err="1"/>
              <a:t>кровопостачають</a:t>
            </a:r>
            <a:r>
              <a:rPr lang="uk-UA" sz="1600" dirty="0"/>
              <a:t> мозок, орган зору і слизову оболонку барабанної </a:t>
            </a:r>
            <a:r>
              <a:rPr lang="uk-UA" sz="1600" dirty="0" smtClean="0"/>
              <a:t>порожнини. </a:t>
            </a:r>
          </a:p>
          <a:p>
            <a:r>
              <a:rPr lang="uk-UA" sz="1600" dirty="0" smtClean="0"/>
              <a:t>Початковий </a:t>
            </a:r>
            <a:r>
              <a:rPr lang="uk-UA" sz="1600" dirty="0"/>
              <a:t>відділ внутрішньої сонної артерії (</a:t>
            </a:r>
            <a:r>
              <a:rPr lang="uk-UA" sz="1600" b="1" dirty="0"/>
              <a:t>шийна частина</a:t>
            </a:r>
            <a:r>
              <a:rPr lang="uk-UA" sz="1600" dirty="0"/>
              <a:t>) розташовується </a:t>
            </a:r>
            <a:r>
              <a:rPr lang="uk-UA" sz="1600" dirty="0" smtClean="0"/>
              <a:t>спочатку </a:t>
            </a:r>
            <a:r>
              <a:rPr lang="uk-UA" sz="1600" dirty="0" err="1" smtClean="0"/>
              <a:t>латерально</a:t>
            </a:r>
            <a:r>
              <a:rPr lang="uk-UA" sz="1600" dirty="0" smtClean="0"/>
              <a:t>, </a:t>
            </a:r>
            <a:r>
              <a:rPr lang="uk-UA" sz="1600" dirty="0"/>
              <a:t>а потім </a:t>
            </a:r>
            <a:r>
              <a:rPr lang="uk-UA" sz="1600" dirty="0" err="1"/>
              <a:t>медіально</a:t>
            </a:r>
            <a:r>
              <a:rPr lang="uk-UA" sz="1600" dirty="0"/>
              <a:t> від зовнішньої сонної артерії. </a:t>
            </a:r>
            <a:r>
              <a:rPr lang="uk-UA" sz="1600" dirty="0" smtClean="0"/>
              <a:t>Внутрішня </a:t>
            </a:r>
            <a:r>
              <a:rPr lang="uk-UA" sz="1600" dirty="0"/>
              <a:t>сонна артерія піднімається </a:t>
            </a:r>
            <a:r>
              <a:rPr lang="uk-UA" sz="1600" dirty="0" smtClean="0"/>
              <a:t>до </a:t>
            </a:r>
            <a:r>
              <a:rPr lang="uk-UA" sz="1600" dirty="0"/>
              <a:t>зовнішнього отвору сонного каналу, не віддаючи гілок. У сонному каналі проходить </a:t>
            </a:r>
            <a:r>
              <a:rPr lang="uk-UA" sz="1600" b="1" dirty="0"/>
              <a:t>кам'яниста частина </a:t>
            </a:r>
            <a:r>
              <a:rPr lang="uk-UA" sz="1600" dirty="0"/>
              <a:t>артерії, яка утворює вигин відповідно ходу каналу і віддає в барабанну порожнину тонкі </a:t>
            </a:r>
            <a:r>
              <a:rPr lang="uk-UA" sz="1600" b="1" i="1" dirty="0"/>
              <a:t>сонно-барабанні артерії (</a:t>
            </a:r>
            <a:r>
              <a:rPr lang="uk-UA" sz="1600" b="1" i="1" dirty="0" err="1"/>
              <a:t>aa</a:t>
            </a:r>
            <a:r>
              <a:rPr lang="uk-UA" sz="1600" b="1" i="1" dirty="0"/>
              <a:t>. </a:t>
            </a:r>
            <a:r>
              <a:rPr lang="uk-UA" sz="1600" b="1" i="1" dirty="0" err="1" smtClean="0"/>
              <a:t>caroticotympanicae</a:t>
            </a:r>
            <a:r>
              <a:rPr lang="uk-UA" sz="1600" b="1" i="1" dirty="0"/>
              <a:t>). </a:t>
            </a:r>
            <a:r>
              <a:rPr lang="uk-UA" sz="1600" dirty="0"/>
              <a:t>Виходячи з каналу, артерія </a:t>
            </a:r>
            <a:r>
              <a:rPr lang="uk-UA" sz="1600" dirty="0" smtClean="0"/>
              <a:t>проходить </a:t>
            </a:r>
            <a:r>
              <a:rPr lang="uk-UA" sz="1600" dirty="0"/>
              <a:t>в </a:t>
            </a:r>
            <a:r>
              <a:rPr lang="uk-UA" sz="1600" dirty="0" smtClean="0"/>
              <a:t>однойменній </a:t>
            </a:r>
            <a:r>
              <a:rPr lang="uk-UA" sz="1600" dirty="0"/>
              <a:t>борозні клиноподібної </a:t>
            </a:r>
            <a:r>
              <a:rPr lang="uk-UA" sz="1600" dirty="0" smtClean="0"/>
              <a:t>кістки – </a:t>
            </a:r>
            <a:r>
              <a:rPr lang="uk-UA" sz="1600" b="1" dirty="0" smtClean="0"/>
              <a:t>печериста частина</a:t>
            </a:r>
            <a:r>
              <a:rPr lang="uk-UA" sz="1600" dirty="0" smtClean="0"/>
              <a:t>, що йде через печеристу </a:t>
            </a:r>
            <a:r>
              <a:rPr lang="uk-UA" sz="1600" dirty="0"/>
              <a:t>пазуху твердої мозкової оболонки. На рівні зорового каналу </a:t>
            </a:r>
            <a:r>
              <a:rPr lang="uk-UA" sz="1600" b="1" dirty="0"/>
              <a:t>мозкова частина </a:t>
            </a:r>
            <a:r>
              <a:rPr lang="uk-UA" sz="1600" dirty="0"/>
              <a:t>артерії робить ще один </a:t>
            </a:r>
            <a:r>
              <a:rPr lang="uk-UA" sz="1600" dirty="0" smtClean="0"/>
              <a:t>вигин, </a:t>
            </a:r>
            <a:r>
              <a:rPr lang="uk-UA" sz="1600" dirty="0"/>
              <a:t>віддає очну артерію і </a:t>
            </a:r>
            <a:r>
              <a:rPr lang="uk-UA" sz="1600" dirty="0" smtClean="0"/>
              <a:t>поділяється </a:t>
            </a:r>
            <a:r>
              <a:rPr lang="uk-UA" sz="1600" dirty="0"/>
              <a:t>на ряд кінцевих гілок.</a:t>
            </a:r>
            <a:endParaRPr lang="ru-RU" sz="1600" dirty="0"/>
          </a:p>
        </p:txBody>
      </p:sp>
      <p:pic>
        <p:nvPicPr>
          <p:cNvPr id="5" name="Picture 2" descr="ÐÐ°ÑÑÐ¸Ð½ÐºÐ¸ Ð¿Ð¾ Ð·Ð°Ð¿ÑÐ¾ÑÑ Ð¾Ð±ÑÐ°Ñ ÑÐ¾Ð½Ð½Ð°Ñ Ð°ÑÑÐµÑÐ¸Ñ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56792"/>
            <a:ext cx="4572001" cy="5301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3851920" y="6593403"/>
            <a:ext cx="720080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"/>
            <a:ext cx="3342910" cy="30689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7" t="2723" r="5762" b="28110"/>
          <a:stretch/>
        </p:blipFill>
        <p:spPr bwMode="auto">
          <a:xfrm>
            <a:off x="4067944" y="38932"/>
            <a:ext cx="1728192" cy="378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2" t="982" r="51677" b="1532"/>
          <a:stretch/>
        </p:blipFill>
        <p:spPr bwMode="auto">
          <a:xfrm>
            <a:off x="2804160" y="58397"/>
            <a:ext cx="1263784" cy="375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>
            <a:off x="2555776" y="2060848"/>
            <a:ext cx="792088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3851920" y="6021288"/>
            <a:ext cx="720080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732240" y="1196752"/>
            <a:ext cx="864096" cy="144016"/>
          </a:xfrm>
          <a:prstGeom prst="straightConnector1">
            <a:avLst/>
          </a:prstGeom>
          <a:ln w="571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2411760" y="3356992"/>
            <a:ext cx="288032" cy="850404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олилиния 19"/>
          <p:cNvSpPr/>
          <p:nvPr/>
        </p:nvSpPr>
        <p:spPr>
          <a:xfrm>
            <a:off x="4274863" y="1393371"/>
            <a:ext cx="271011" cy="435429"/>
          </a:xfrm>
          <a:custGeom>
            <a:avLst/>
            <a:gdLst>
              <a:gd name="connsiteX0" fmla="*/ 271011 w 271011"/>
              <a:gd name="connsiteY0" fmla="*/ 435429 h 435429"/>
              <a:gd name="connsiteX1" fmla="*/ 271011 w 271011"/>
              <a:gd name="connsiteY1" fmla="*/ 435429 h 435429"/>
              <a:gd name="connsiteX2" fmla="*/ 157800 w 271011"/>
              <a:gd name="connsiteY2" fmla="*/ 418012 h 435429"/>
              <a:gd name="connsiteX3" fmla="*/ 131674 w 271011"/>
              <a:gd name="connsiteY3" fmla="*/ 400595 h 435429"/>
              <a:gd name="connsiteX4" fmla="*/ 70714 w 271011"/>
              <a:gd name="connsiteY4" fmla="*/ 383178 h 435429"/>
              <a:gd name="connsiteX5" fmla="*/ 53297 w 271011"/>
              <a:gd name="connsiteY5" fmla="*/ 365760 h 435429"/>
              <a:gd name="connsiteX6" fmla="*/ 44588 w 271011"/>
              <a:gd name="connsiteY6" fmla="*/ 339635 h 435429"/>
              <a:gd name="connsiteX7" fmla="*/ 27171 w 271011"/>
              <a:gd name="connsiteY7" fmla="*/ 313509 h 435429"/>
              <a:gd name="connsiteX8" fmla="*/ 9754 w 271011"/>
              <a:gd name="connsiteY8" fmla="*/ 139338 h 435429"/>
              <a:gd name="connsiteX9" fmla="*/ 1046 w 271011"/>
              <a:gd name="connsiteY9" fmla="*/ 113212 h 435429"/>
              <a:gd name="connsiteX10" fmla="*/ 1046 w 271011"/>
              <a:gd name="connsiteY10" fmla="*/ 0 h 435429"/>
              <a:gd name="connsiteX11" fmla="*/ 1046 w 271011"/>
              <a:gd name="connsiteY11" fmla="*/ 0 h 435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1011" h="435429">
                <a:moveTo>
                  <a:pt x="271011" y="435429"/>
                </a:moveTo>
                <a:lnTo>
                  <a:pt x="271011" y="435429"/>
                </a:lnTo>
                <a:cubicBezTo>
                  <a:pt x="255283" y="433681"/>
                  <a:pt x="184195" y="429324"/>
                  <a:pt x="157800" y="418012"/>
                </a:cubicBezTo>
                <a:cubicBezTo>
                  <a:pt x="148180" y="413889"/>
                  <a:pt x="141035" y="405276"/>
                  <a:pt x="131674" y="400595"/>
                </a:cubicBezTo>
                <a:cubicBezTo>
                  <a:pt x="119177" y="394347"/>
                  <a:pt x="81880" y="385969"/>
                  <a:pt x="70714" y="383178"/>
                </a:cubicBezTo>
                <a:cubicBezTo>
                  <a:pt x="64908" y="377372"/>
                  <a:pt x="57521" y="372801"/>
                  <a:pt x="53297" y="365760"/>
                </a:cubicBezTo>
                <a:cubicBezTo>
                  <a:pt x="48574" y="357889"/>
                  <a:pt x="48693" y="347845"/>
                  <a:pt x="44588" y="339635"/>
                </a:cubicBezTo>
                <a:cubicBezTo>
                  <a:pt x="39907" y="330274"/>
                  <a:pt x="32977" y="322218"/>
                  <a:pt x="27171" y="313509"/>
                </a:cubicBezTo>
                <a:cubicBezTo>
                  <a:pt x="1115" y="235334"/>
                  <a:pt x="28249" y="324290"/>
                  <a:pt x="9754" y="139338"/>
                </a:cubicBezTo>
                <a:cubicBezTo>
                  <a:pt x="8841" y="130204"/>
                  <a:pt x="1619" y="122374"/>
                  <a:pt x="1046" y="113212"/>
                </a:cubicBezTo>
                <a:cubicBezTo>
                  <a:pt x="-1308" y="75548"/>
                  <a:pt x="1046" y="37737"/>
                  <a:pt x="1046" y="0"/>
                </a:cubicBezTo>
                <a:lnTo>
                  <a:pt x="1046" y="0"/>
                </a:ln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C00000"/>
                </a:solidFill>
              </a:ln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3347864" y="5010215"/>
            <a:ext cx="720080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3193713" y="4797152"/>
            <a:ext cx="720080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00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76873"/>
            <a:ext cx="3923928" cy="3646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Прямая со стрелкой 28"/>
          <p:cNvCxnSpPr/>
          <p:nvPr/>
        </p:nvCxnSpPr>
        <p:spPr>
          <a:xfrm flipH="1">
            <a:off x="1043608" y="1611085"/>
            <a:ext cx="144016" cy="809803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 flipV="1">
            <a:off x="6776107" y="4654617"/>
            <a:ext cx="820229" cy="430567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14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8 0.00209 C -0.03368 -0.01179 -0.03958 0.00139 -0.03802 -0.0377 C -0.03785 -0.0421 -0.03594 -0.04603 -0.03524 -0.05019 C -0.03351 -0.0606 -0.03246 -0.07078 -0.03246 -0.08119 " pathEditMode="relative" ptsTypes="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54 0.00208 C -0.02899 -0.00625 -0.03385 -0.02822 -0.03281 -0.04233 C -0.03316 -0.05135 -0.03021 -0.08166 -0.04323 -0.0842 C -0.0467 -0.08489 -0.05034 -0.08513 -0.05382 -0.08559 C -0.05798 -0.08698 -0.06215 -0.0886 -0.06614 -0.09068 C -0.06718 -0.09484 -0.06875 -0.09808 -0.06996 -0.10201 C -0.07014 -0.10456 -0.07083 -0.12052 -0.07187 -0.12491 C -0.07309 -0.13023 -0.08229 -0.13648 -0.08229 -0.13764 " pathEditMode="relative" ptsTypes="fffffff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45 0.00925 C -0.02309 0.01018 -0.03021 0.01134 -0.0375 0.00787 C -0.04201 -0.00116 -0.03976 0.00231 -0.0441 -0.00347 C -0.04549 -0.01018 -0.04687 -0.01527 -0.04687 -0.02244 " pathEditMode="relative" ptsTypes="fff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27 0.00393 C -0.0368 0.00301 -0.03073 0.00602 -0.02968 0.00139 C -0.0276 -0.00763 -0.02968 -0.00486 -0.025 -0.00879 C -0.02222 -0.01411 -0.01909 -0.01642 -0.01736 -0.02267 C -0.01771 -0.02868 -0.01788 -0.03447 -0.0184 -0.04048 C -0.01875 -0.04418 -0.02031 -0.04696 -0.02031 -0.05066 " pathEditMode="relative" ptsTypes="fffffA">
                                      <p:cBhvr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9"/>
            <a:ext cx="8260672" cy="649812"/>
          </a:xfrm>
        </p:spPr>
        <p:txBody>
          <a:bodyPr>
            <a:normAutofit/>
          </a:bodyPr>
          <a:lstStyle/>
          <a:p>
            <a:r>
              <a:rPr lang="ru-RU" b="1" dirty="0"/>
              <a:t>Аорта </a:t>
            </a:r>
            <a:r>
              <a:rPr lang="ru-RU" b="1" i="1" dirty="0"/>
              <a:t>(</a:t>
            </a:r>
            <a:r>
              <a:rPr lang="ru-RU" b="1" i="1" dirty="0" err="1"/>
              <a:t>aorta</a:t>
            </a:r>
            <a:r>
              <a:rPr lang="ru-RU" b="1" i="1" dirty="0" smtClean="0"/>
              <a:t>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91857" y="910461"/>
            <a:ext cx="22765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/>
              <a:t>Частини</a:t>
            </a:r>
            <a:r>
              <a:rPr lang="uk-UA" sz="3600" b="1" dirty="0"/>
              <a:t>:</a:t>
            </a: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1556792"/>
            <a:ext cx="55081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u="sng" dirty="0" smtClean="0">
                <a:solidFill>
                  <a:srgbClr val="FF0000"/>
                </a:solidFill>
              </a:rPr>
              <a:t>Висхідна </a:t>
            </a:r>
            <a:r>
              <a:rPr lang="uk-UA" sz="2000" b="1" u="sng" dirty="0" smtClean="0">
                <a:solidFill>
                  <a:srgbClr val="FF0000"/>
                </a:solidFill>
              </a:rPr>
              <a:t>аорта </a:t>
            </a:r>
            <a:r>
              <a:rPr lang="uk-UA" sz="2000" b="1" u="sng" dirty="0">
                <a:solidFill>
                  <a:srgbClr val="FF0000"/>
                </a:solidFill>
              </a:rPr>
              <a:t>(</a:t>
            </a:r>
            <a:r>
              <a:rPr lang="uk-UA" sz="2000" b="1" u="sng" dirty="0" err="1">
                <a:solidFill>
                  <a:srgbClr val="FF0000"/>
                </a:solidFill>
              </a:rPr>
              <a:t>pars</a:t>
            </a:r>
            <a:r>
              <a:rPr lang="uk-UA" sz="2000" b="1" u="sng" dirty="0">
                <a:solidFill>
                  <a:srgbClr val="FF0000"/>
                </a:solidFill>
              </a:rPr>
              <a:t> </a:t>
            </a:r>
            <a:r>
              <a:rPr lang="uk-UA" sz="2000" b="1" u="sng" dirty="0" err="1">
                <a:solidFill>
                  <a:srgbClr val="FF0000"/>
                </a:solidFill>
              </a:rPr>
              <a:t>ascendens</a:t>
            </a:r>
            <a:r>
              <a:rPr lang="uk-UA" sz="2000" b="1" u="sng" dirty="0">
                <a:solidFill>
                  <a:srgbClr val="FF0000"/>
                </a:solidFill>
              </a:rPr>
              <a:t> </a:t>
            </a:r>
            <a:r>
              <a:rPr lang="uk-UA" sz="2000" b="1" u="sng" dirty="0" err="1">
                <a:solidFill>
                  <a:srgbClr val="FF0000"/>
                </a:solidFill>
              </a:rPr>
              <a:t>aortae</a:t>
            </a:r>
            <a:r>
              <a:rPr lang="uk-UA" sz="2000" b="1" u="sng" dirty="0">
                <a:solidFill>
                  <a:srgbClr val="FF0000"/>
                </a:solidFill>
              </a:rPr>
              <a:t>)</a:t>
            </a:r>
            <a:endParaRPr lang="ru-RU" sz="2000" u="sng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1956817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початкова </a:t>
            </a:r>
            <a:r>
              <a:rPr lang="uk-UA" dirty="0"/>
              <a:t>частина аорти довжиною близько 6 см, що виходить з лівого шлуночка серця на рівні </a:t>
            </a:r>
            <a:r>
              <a:rPr lang="uk-UA" dirty="0" smtClean="0"/>
              <a:t>ІІІ </a:t>
            </a:r>
            <a:r>
              <a:rPr lang="uk-UA" dirty="0" err="1"/>
              <a:t>міжребір'я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48132" y="3763016"/>
            <a:ext cx="35173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u="sng" dirty="0">
                <a:solidFill>
                  <a:srgbClr val="FF0000"/>
                </a:solidFill>
              </a:rPr>
              <a:t>Дуга аорти (</a:t>
            </a:r>
            <a:r>
              <a:rPr lang="uk-UA" sz="2000" b="1" u="sng" dirty="0" err="1">
                <a:solidFill>
                  <a:srgbClr val="FF0000"/>
                </a:solidFill>
              </a:rPr>
              <a:t>arcus</a:t>
            </a:r>
            <a:r>
              <a:rPr lang="uk-UA" sz="2000" b="1" u="sng" dirty="0">
                <a:solidFill>
                  <a:srgbClr val="FF0000"/>
                </a:solidFill>
              </a:rPr>
              <a:t> </a:t>
            </a:r>
            <a:r>
              <a:rPr lang="uk-UA" sz="2000" b="1" u="sng" dirty="0" err="1">
                <a:solidFill>
                  <a:srgbClr val="FF0000"/>
                </a:solidFill>
              </a:rPr>
              <a:t>aortae</a:t>
            </a:r>
            <a:r>
              <a:rPr lang="uk-UA" sz="2000" b="1" u="sng" dirty="0">
                <a:solidFill>
                  <a:srgbClr val="FF0000"/>
                </a:solidFill>
              </a:rPr>
              <a:t>)</a:t>
            </a:r>
            <a:endParaRPr lang="ru-RU" sz="2000" b="1" u="sng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43401" y="2597469"/>
            <a:ext cx="52930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Висхідна частина аорти піднімається вгору позаду і </a:t>
            </a:r>
            <a:r>
              <a:rPr lang="uk-UA" dirty="0" smtClean="0"/>
              <a:t>праворуч </a:t>
            </a:r>
            <a:r>
              <a:rPr lang="uk-UA" dirty="0"/>
              <a:t>від легеневого стовбура і на рівні з'єднання II правого реберного хряща з грудниною переходить в дугу аорти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174279" y="4168699"/>
            <a:ext cx="58326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Згинаючись вліво, дуга аорти перекидається через </a:t>
            </a:r>
            <a:r>
              <a:rPr lang="uk-UA" dirty="0" smtClean="0"/>
              <a:t>лівий бронх </a:t>
            </a:r>
            <a:r>
              <a:rPr lang="uk-UA" dirty="0"/>
              <a:t>і в задньому середостінні </a:t>
            </a:r>
            <a:r>
              <a:rPr lang="uk-UA" dirty="0" smtClean="0"/>
              <a:t>на </a:t>
            </a:r>
            <a:r>
              <a:rPr lang="uk-UA" dirty="0"/>
              <a:t>рівні тіла IV грудного хребця </a:t>
            </a:r>
            <a:r>
              <a:rPr lang="uk-UA" dirty="0" smtClean="0"/>
              <a:t>переходить </a:t>
            </a:r>
            <a:r>
              <a:rPr lang="uk-UA" dirty="0"/>
              <a:t>в низхідну частину </a:t>
            </a:r>
            <a:r>
              <a:rPr lang="uk-UA" dirty="0" smtClean="0"/>
              <a:t>аорти. </a:t>
            </a:r>
            <a:r>
              <a:rPr lang="uk-UA" dirty="0"/>
              <a:t>У цій ділянці аорта кілька звужена - це </a:t>
            </a:r>
            <a:r>
              <a:rPr lang="uk-UA" b="1" i="1" dirty="0"/>
              <a:t>перешийок аорти (</a:t>
            </a:r>
            <a:r>
              <a:rPr lang="uk-UA" b="1" i="1" dirty="0" err="1"/>
              <a:t>isthmus</a:t>
            </a:r>
            <a:r>
              <a:rPr lang="uk-UA" b="1" i="1" dirty="0"/>
              <a:t> </a:t>
            </a:r>
            <a:r>
              <a:rPr lang="uk-UA" b="1" i="1" dirty="0" err="1"/>
              <a:t>aortae</a:t>
            </a:r>
            <a:r>
              <a:rPr lang="uk-UA" b="1" i="1" dirty="0"/>
              <a:t>)</a:t>
            </a:r>
            <a:r>
              <a:rPr lang="uk-UA" i="1" dirty="0"/>
              <a:t>.</a:t>
            </a:r>
            <a:r>
              <a:rPr lang="uk-UA" b="1" i="1" dirty="0"/>
              <a:t> </a:t>
            </a:r>
            <a:endParaRPr lang="ru-RU" b="1" i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450559" y="5665179"/>
            <a:ext cx="66247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u="sng" dirty="0" smtClean="0">
                <a:solidFill>
                  <a:srgbClr val="FF0000"/>
                </a:solidFill>
              </a:rPr>
              <a:t>Низхідна частина </a:t>
            </a:r>
            <a:r>
              <a:rPr lang="uk-UA" sz="2000" b="1" u="sng" dirty="0">
                <a:solidFill>
                  <a:srgbClr val="FF0000"/>
                </a:solidFill>
              </a:rPr>
              <a:t>аорти (</a:t>
            </a:r>
            <a:r>
              <a:rPr lang="uk-UA" sz="2000" b="1" u="sng" dirty="0" err="1">
                <a:solidFill>
                  <a:srgbClr val="FF0000"/>
                </a:solidFill>
              </a:rPr>
              <a:t>pars</a:t>
            </a:r>
            <a:r>
              <a:rPr lang="uk-UA" sz="2000" b="1" u="sng" dirty="0">
                <a:solidFill>
                  <a:srgbClr val="FF0000"/>
                </a:solidFill>
              </a:rPr>
              <a:t> </a:t>
            </a:r>
            <a:r>
              <a:rPr lang="uk-UA" sz="2000" b="1" u="sng" dirty="0" err="1">
                <a:solidFill>
                  <a:srgbClr val="FF0000"/>
                </a:solidFill>
              </a:rPr>
              <a:t>descendens</a:t>
            </a:r>
            <a:r>
              <a:rPr lang="uk-UA" sz="2000" b="1" u="sng" dirty="0">
                <a:solidFill>
                  <a:srgbClr val="FF0000"/>
                </a:solidFill>
              </a:rPr>
              <a:t> </a:t>
            </a:r>
            <a:r>
              <a:rPr lang="uk-UA" sz="2000" b="1" u="sng" dirty="0" err="1">
                <a:solidFill>
                  <a:srgbClr val="FF0000"/>
                </a:solidFill>
              </a:rPr>
              <a:t>aortae</a:t>
            </a:r>
            <a:r>
              <a:rPr lang="uk-UA" sz="2000" b="1" u="sng" dirty="0" smtClean="0">
                <a:solidFill>
                  <a:srgbClr val="FF0000"/>
                </a:solidFill>
              </a:rPr>
              <a:t>) </a:t>
            </a:r>
            <a:endParaRPr lang="ru-RU" sz="2000" b="1" u="sng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30262" y="6077466"/>
            <a:ext cx="59766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На рівні IV поперекового хребця ділиться </a:t>
            </a:r>
            <a:r>
              <a:rPr lang="uk-UA" dirty="0"/>
              <a:t>на праву і ліву загальні клубові артерії (</a:t>
            </a:r>
            <a:r>
              <a:rPr lang="uk-UA" b="1" i="1" dirty="0"/>
              <a:t>біфуркація аорти</a:t>
            </a:r>
            <a:r>
              <a:rPr lang="uk-UA" dirty="0"/>
              <a:t>).</a:t>
            </a:r>
            <a:endParaRPr lang="ru-RU" dirty="0"/>
          </a:p>
        </p:txBody>
      </p:sp>
      <p:pic>
        <p:nvPicPr>
          <p:cNvPr id="5126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6" y="1715608"/>
            <a:ext cx="3071000" cy="506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ятиугольник 14"/>
          <p:cNvSpPr/>
          <p:nvPr/>
        </p:nvSpPr>
        <p:spPr>
          <a:xfrm>
            <a:off x="621133" y="3797797"/>
            <a:ext cx="978408" cy="6057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ятиугольник 20"/>
          <p:cNvSpPr/>
          <p:nvPr/>
        </p:nvSpPr>
        <p:spPr>
          <a:xfrm rot="5400000">
            <a:off x="1144560" y="3085903"/>
            <a:ext cx="978408" cy="68446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ятиугольник 21"/>
          <p:cNvSpPr/>
          <p:nvPr/>
        </p:nvSpPr>
        <p:spPr>
          <a:xfrm rot="10800000">
            <a:off x="1835696" y="3737219"/>
            <a:ext cx="978408" cy="60579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ятиугольник 22"/>
          <p:cNvSpPr/>
          <p:nvPr/>
        </p:nvSpPr>
        <p:spPr>
          <a:xfrm rot="16200000">
            <a:off x="1118204" y="6281608"/>
            <a:ext cx="978408" cy="121158"/>
          </a:xfrm>
          <a:prstGeom prst="homePlat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9776" y="75790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dirty="0" smtClean="0"/>
              <a:t>Аорта </a:t>
            </a:r>
            <a:r>
              <a:rPr lang="uk-UA" dirty="0" smtClean="0"/>
              <a:t>- </a:t>
            </a:r>
            <a:r>
              <a:rPr lang="uk-UA" dirty="0"/>
              <a:t>найбільша непарна артеріальна судина великого кола кровообігу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542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5.45917E-7 L 0.00173 0.2715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0" grpId="0"/>
      <p:bldP spid="11" grpId="0"/>
      <p:bldP spid="12" grpId="0"/>
      <p:bldP spid="13" grpId="0"/>
      <p:bldP spid="15" grpId="0" animBg="1"/>
      <p:bldP spid="21" grpId="0" animBg="1"/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15784" y="332656"/>
            <a:ext cx="8260672" cy="1039427"/>
          </a:xfrm>
        </p:spPr>
        <p:txBody>
          <a:bodyPr>
            <a:normAutofit/>
          </a:bodyPr>
          <a:lstStyle/>
          <a:p>
            <a:r>
              <a:rPr lang="uk-UA" b="1" dirty="0"/>
              <a:t>Очна артерія (a. </a:t>
            </a:r>
            <a:r>
              <a:rPr lang="uk-UA" b="1" dirty="0" err="1"/>
              <a:t>ophthalmica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1556792"/>
            <a:ext cx="40324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Очна артерія </a:t>
            </a:r>
            <a:r>
              <a:rPr lang="uk-UA" dirty="0" smtClean="0"/>
              <a:t>відходить </a:t>
            </a:r>
            <a:r>
              <a:rPr lang="uk-UA" dirty="0"/>
              <a:t>від стовбура внутрішньої сонної артерії у початку зорового каналу, потім вона через зоровий канал вступає в порожнину очниці разом із зоровим нервом, по її </a:t>
            </a:r>
            <a:r>
              <a:rPr lang="uk-UA" dirty="0" smtClean="0"/>
              <a:t>медіальній стінці </a:t>
            </a:r>
            <a:r>
              <a:rPr lang="uk-UA" dirty="0"/>
              <a:t>спрямовується до медіального кута ока, де </a:t>
            </a:r>
            <a:r>
              <a:rPr lang="uk-UA" u="sng" dirty="0"/>
              <a:t>розділяється на кінцеві </a:t>
            </a:r>
            <a:r>
              <a:rPr lang="uk-UA" u="sng" dirty="0" smtClean="0"/>
              <a:t>гілки:</a:t>
            </a:r>
            <a:endParaRPr lang="ru-RU" u="sng" dirty="0"/>
          </a:p>
        </p:txBody>
      </p:sp>
      <p:pic>
        <p:nvPicPr>
          <p:cNvPr id="1843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" y="1268760"/>
            <a:ext cx="5143597" cy="5589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2935" y="4272677"/>
            <a:ext cx="41210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b="1" dirty="0"/>
              <a:t>передня </a:t>
            </a:r>
            <a:r>
              <a:rPr lang="uk-UA" b="1" dirty="0" err="1"/>
              <a:t>менінгеальна</a:t>
            </a:r>
            <a:r>
              <a:rPr lang="uk-UA" b="1" dirty="0"/>
              <a:t> артерія </a:t>
            </a:r>
          </a:p>
          <a:p>
            <a:r>
              <a:rPr lang="uk-UA" b="1" dirty="0"/>
              <a:t>(a. </a:t>
            </a:r>
            <a:r>
              <a:rPr lang="uk-UA" b="1" dirty="0" err="1"/>
              <a:t>meningea</a:t>
            </a:r>
            <a:r>
              <a:rPr lang="uk-UA" b="1" dirty="0"/>
              <a:t> </a:t>
            </a:r>
            <a:r>
              <a:rPr lang="uk-UA" b="1" dirty="0" err="1"/>
              <a:t>anterior</a:t>
            </a:r>
            <a:r>
              <a:rPr lang="uk-UA" b="1" dirty="0" smtClean="0"/>
              <a:t>);</a:t>
            </a:r>
          </a:p>
          <a:p>
            <a:r>
              <a:rPr lang="uk-UA" b="1" dirty="0" smtClean="0"/>
              <a:t>- слізна </a:t>
            </a:r>
            <a:r>
              <a:rPr lang="uk-UA" b="1" dirty="0"/>
              <a:t>артерія (a. </a:t>
            </a:r>
            <a:r>
              <a:rPr lang="uk-UA" b="1" dirty="0" err="1"/>
              <a:t>lacrimalis</a:t>
            </a:r>
            <a:r>
              <a:rPr lang="uk-UA" b="1" dirty="0" smtClean="0"/>
              <a:t>);</a:t>
            </a:r>
          </a:p>
          <a:p>
            <a:pPr marL="285750" indent="-285750">
              <a:buFontTx/>
              <a:buChar char="-"/>
            </a:pPr>
            <a:r>
              <a:rPr lang="uk-UA" b="1" dirty="0" smtClean="0"/>
              <a:t>задня </a:t>
            </a:r>
            <a:r>
              <a:rPr lang="uk-UA" b="1" dirty="0"/>
              <a:t>решітчаста артерія </a:t>
            </a:r>
          </a:p>
          <a:p>
            <a:r>
              <a:rPr lang="uk-UA" b="1" dirty="0"/>
              <a:t>(a. </a:t>
            </a:r>
            <a:r>
              <a:rPr lang="uk-UA" b="1" dirty="0" err="1"/>
              <a:t>ethmoidalis</a:t>
            </a:r>
            <a:r>
              <a:rPr lang="uk-UA" b="1" dirty="0"/>
              <a:t> </a:t>
            </a:r>
            <a:r>
              <a:rPr lang="uk-UA" b="1" dirty="0" err="1"/>
              <a:t>posterior</a:t>
            </a:r>
            <a:r>
              <a:rPr lang="uk-UA" b="1" dirty="0"/>
              <a:t>); </a:t>
            </a:r>
          </a:p>
          <a:p>
            <a:pPr marL="285750" indent="-285750">
              <a:buFontTx/>
              <a:buChar char="-"/>
            </a:pPr>
            <a:r>
              <a:rPr lang="uk-UA" b="1" dirty="0"/>
              <a:t>передня решітчаста артерія </a:t>
            </a:r>
          </a:p>
          <a:p>
            <a:r>
              <a:rPr lang="uk-UA" b="1" dirty="0"/>
              <a:t>(a. </a:t>
            </a:r>
            <a:r>
              <a:rPr lang="uk-UA" b="1" dirty="0" err="1"/>
              <a:t>ethmoidalis</a:t>
            </a:r>
            <a:r>
              <a:rPr lang="uk-UA" b="1" dirty="0"/>
              <a:t> </a:t>
            </a:r>
            <a:r>
              <a:rPr lang="uk-UA" b="1" dirty="0" err="1"/>
              <a:t>anterior</a:t>
            </a:r>
            <a:r>
              <a:rPr lang="uk-UA" b="1" dirty="0"/>
              <a:t>); </a:t>
            </a:r>
            <a:endParaRPr lang="uk-UA" b="1" dirty="0" smtClean="0"/>
          </a:p>
          <a:p>
            <a:pPr marL="285750" indent="-285750">
              <a:buFontTx/>
              <a:buChar char="-"/>
            </a:pPr>
            <a:r>
              <a:rPr lang="uk-UA" b="1" dirty="0" smtClean="0"/>
              <a:t>дорсальна </a:t>
            </a:r>
            <a:r>
              <a:rPr lang="uk-UA" b="1" dirty="0"/>
              <a:t>артерія носа </a:t>
            </a:r>
          </a:p>
          <a:p>
            <a:r>
              <a:rPr lang="uk-UA" b="1" dirty="0"/>
              <a:t>(a. </a:t>
            </a:r>
            <a:r>
              <a:rPr lang="uk-UA" b="1" dirty="0" err="1"/>
              <a:t>dorsalis</a:t>
            </a:r>
            <a:r>
              <a:rPr lang="uk-UA" b="1" dirty="0"/>
              <a:t> </a:t>
            </a:r>
            <a:r>
              <a:rPr lang="uk-UA" b="1" dirty="0" err="1"/>
              <a:t>nasi</a:t>
            </a:r>
            <a:r>
              <a:rPr lang="uk-UA" b="1" dirty="0" smtClean="0"/>
              <a:t>).</a:t>
            </a:r>
            <a:endParaRPr lang="ru-RU" b="1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1492424" y="4887617"/>
            <a:ext cx="694928" cy="26404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2339752" y="1151890"/>
            <a:ext cx="72008" cy="809803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1566641" y="2049365"/>
            <a:ext cx="718589" cy="36004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1492424" y="5205887"/>
            <a:ext cx="694928" cy="191382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863507" y="4797152"/>
            <a:ext cx="556366" cy="233739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843808" y="5229200"/>
            <a:ext cx="720080" cy="336138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3635896" y="2049365"/>
            <a:ext cx="864096" cy="8349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0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http://vmede.org/sait/content/Anatomija_bili4_t2/10_files/mb4_34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" y="116632"/>
            <a:ext cx="5291352" cy="6741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64088" y="174802"/>
            <a:ext cx="37758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b="1" dirty="0" smtClean="0"/>
              <a:t>м'язові </a:t>
            </a:r>
            <a:r>
              <a:rPr lang="uk-UA" b="1" dirty="0"/>
              <a:t>артерії </a:t>
            </a:r>
            <a:endParaRPr lang="uk-UA" b="1" dirty="0" smtClean="0"/>
          </a:p>
          <a:p>
            <a:r>
              <a:rPr lang="uk-UA" b="1" dirty="0" smtClean="0"/>
              <a:t>(</a:t>
            </a:r>
            <a:r>
              <a:rPr lang="uk-UA" b="1" dirty="0" err="1"/>
              <a:t>aa</a:t>
            </a:r>
            <a:r>
              <a:rPr lang="uk-UA" b="1" dirty="0"/>
              <a:t>. </a:t>
            </a:r>
            <a:r>
              <a:rPr lang="uk-UA" b="1" dirty="0" err="1"/>
              <a:t>musculares</a:t>
            </a:r>
            <a:r>
              <a:rPr lang="uk-UA" b="1" dirty="0"/>
              <a:t>); </a:t>
            </a:r>
            <a:endParaRPr lang="uk-UA" b="1" dirty="0" smtClean="0"/>
          </a:p>
          <a:p>
            <a:pPr marL="285750" indent="-285750">
              <a:buFontTx/>
              <a:buChar char="-"/>
            </a:pPr>
            <a:r>
              <a:rPr lang="uk-UA" b="1" dirty="0" smtClean="0"/>
              <a:t>латеральні </a:t>
            </a:r>
            <a:r>
              <a:rPr lang="uk-UA" b="1" dirty="0"/>
              <a:t>артерії </a:t>
            </a:r>
            <a:r>
              <a:rPr lang="uk-UA" b="1" dirty="0" smtClean="0"/>
              <a:t>повіки </a:t>
            </a:r>
          </a:p>
          <a:p>
            <a:r>
              <a:rPr lang="uk-UA" b="1" dirty="0" smtClean="0"/>
              <a:t>(</a:t>
            </a:r>
            <a:r>
              <a:rPr lang="uk-UA" b="1" dirty="0" err="1"/>
              <a:t>aa</a:t>
            </a:r>
            <a:r>
              <a:rPr lang="uk-UA" b="1" dirty="0"/>
              <a:t>. </a:t>
            </a:r>
            <a:r>
              <a:rPr lang="uk-UA" b="1" dirty="0" err="1" smtClean="0"/>
              <a:t>palpe</a:t>
            </a:r>
            <a:r>
              <a:rPr lang="en-US" b="1" dirty="0" smtClean="0"/>
              <a:t>b</a:t>
            </a:r>
            <a:r>
              <a:rPr lang="uk-UA" b="1" dirty="0" err="1" smtClean="0"/>
              <a:t>rales</a:t>
            </a:r>
            <a:r>
              <a:rPr lang="uk-UA" b="1" dirty="0" smtClean="0"/>
              <a:t> </a:t>
            </a:r>
            <a:r>
              <a:rPr lang="uk-UA" b="1" dirty="0" err="1"/>
              <a:t>laterales</a:t>
            </a:r>
            <a:r>
              <a:rPr lang="uk-UA" b="1" dirty="0"/>
              <a:t>), </a:t>
            </a:r>
            <a:endParaRPr lang="uk-UA" b="1" dirty="0" smtClean="0"/>
          </a:p>
          <a:p>
            <a:pPr marL="285750" indent="-285750">
              <a:buFontTx/>
              <a:buChar char="-"/>
            </a:pPr>
            <a:r>
              <a:rPr lang="uk-UA" b="1" dirty="0" smtClean="0"/>
              <a:t>довгі та </a:t>
            </a:r>
            <a:r>
              <a:rPr lang="uk-UA" b="1" dirty="0"/>
              <a:t>короткі задні війчасті артерії  </a:t>
            </a:r>
            <a:r>
              <a:rPr lang="uk-UA" b="1" dirty="0" smtClean="0"/>
              <a:t>(</a:t>
            </a:r>
            <a:r>
              <a:rPr lang="uk-UA" b="1" dirty="0" err="1"/>
              <a:t>aa</a:t>
            </a:r>
            <a:r>
              <a:rPr lang="uk-UA" b="1" dirty="0"/>
              <a:t>. </a:t>
            </a:r>
            <a:r>
              <a:rPr lang="uk-UA" b="1" dirty="0" err="1"/>
              <a:t>ciliares</a:t>
            </a:r>
            <a:r>
              <a:rPr lang="uk-UA" b="1" dirty="0"/>
              <a:t> </a:t>
            </a:r>
            <a:r>
              <a:rPr lang="uk-UA" b="1" dirty="0" err="1"/>
              <a:t>posteriores</a:t>
            </a:r>
            <a:r>
              <a:rPr lang="uk-UA" b="1" dirty="0"/>
              <a:t> </a:t>
            </a:r>
            <a:r>
              <a:rPr lang="uk-UA" b="1" dirty="0" err="1"/>
              <a:t>longi</a:t>
            </a:r>
            <a:r>
              <a:rPr lang="uk-UA" b="1" dirty="0"/>
              <a:t> </a:t>
            </a:r>
            <a:r>
              <a:rPr lang="uk-UA" b="1" dirty="0" err="1"/>
              <a:t>et</a:t>
            </a:r>
            <a:r>
              <a:rPr lang="uk-UA" b="1" dirty="0"/>
              <a:t> </a:t>
            </a:r>
            <a:r>
              <a:rPr lang="uk-UA" b="1" dirty="0" err="1"/>
              <a:t>breves</a:t>
            </a:r>
            <a:r>
              <a:rPr lang="uk-UA" b="1" dirty="0" smtClean="0"/>
              <a:t>); </a:t>
            </a:r>
          </a:p>
          <a:p>
            <a:pPr marL="285750" indent="-285750">
              <a:buFontTx/>
              <a:buChar char="-"/>
            </a:pPr>
            <a:r>
              <a:rPr lang="uk-UA" b="1" dirty="0" smtClean="0"/>
              <a:t>центральна </a:t>
            </a:r>
            <a:r>
              <a:rPr lang="uk-UA" b="1" dirty="0"/>
              <a:t>артерія сітківки </a:t>
            </a:r>
            <a:endParaRPr lang="uk-UA" b="1" dirty="0" smtClean="0"/>
          </a:p>
          <a:p>
            <a:r>
              <a:rPr lang="uk-UA" b="1" dirty="0" smtClean="0"/>
              <a:t>(</a:t>
            </a:r>
            <a:r>
              <a:rPr lang="uk-UA" b="1" dirty="0"/>
              <a:t>a. </a:t>
            </a:r>
            <a:r>
              <a:rPr lang="uk-UA" b="1" dirty="0" err="1"/>
              <a:t>centralis</a:t>
            </a:r>
            <a:r>
              <a:rPr lang="uk-UA" b="1" dirty="0"/>
              <a:t> </a:t>
            </a:r>
            <a:r>
              <a:rPr lang="uk-UA" b="1" dirty="0" err="1"/>
              <a:t>retinae</a:t>
            </a:r>
            <a:r>
              <a:rPr lang="uk-UA" b="1" dirty="0" smtClean="0"/>
              <a:t>); </a:t>
            </a:r>
          </a:p>
          <a:p>
            <a:pPr marL="285750" indent="-285750">
              <a:buFontTx/>
              <a:buChar char="-"/>
            </a:pPr>
            <a:r>
              <a:rPr lang="uk-UA" b="1" dirty="0" err="1" smtClean="0"/>
              <a:t>надблокова</a:t>
            </a:r>
            <a:r>
              <a:rPr lang="uk-UA" b="1" dirty="0" smtClean="0"/>
              <a:t> </a:t>
            </a:r>
            <a:r>
              <a:rPr lang="uk-UA" b="1" dirty="0"/>
              <a:t>артерія </a:t>
            </a:r>
            <a:endParaRPr lang="uk-UA" b="1" dirty="0" smtClean="0"/>
          </a:p>
          <a:p>
            <a:r>
              <a:rPr lang="uk-UA" b="1" dirty="0" smtClean="0"/>
              <a:t>(</a:t>
            </a:r>
            <a:r>
              <a:rPr lang="uk-UA" b="1" dirty="0"/>
              <a:t>a. </a:t>
            </a:r>
            <a:r>
              <a:rPr lang="uk-UA" b="1" dirty="0" err="1"/>
              <a:t>supratrochlearis</a:t>
            </a:r>
            <a:r>
              <a:rPr lang="uk-UA" b="1" dirty="0" smtClean="0"/>
              <a:t>); </a:t>
            </a:r>
          </a:p>
          <a:p>
            <a:pPr marL="285750" indent="-285750">
              <a:buFontTx/>
              <a:buChar char="-"/>
            </a:pPr>
            <a:r>
              <a:rPr lang="uk-UA" b="1" dirty="0" smtClean="0"/>
              <a:t>медіальні </a:t>
            </a:r>
            <a:r>
              <a:rPr lang="uk-UA" b="1" dirty="0"/>
              <a:t>артерії </a:t>
            </a:r>
            <a:r>
              <a:rPr lang="uk-UA" b="1" dirty="0" smtClean="0"/>
              <a:t>повік </a:t>
            </a:r>
          </a:p>
          <a:p>
            <a:r>
              <a:rPr lang="uk-UA" b="1" dirty="0" smtClean="0"/>
              <a:t>(</a:t>
            </a:r>
            <a:r>
              <a:rPr lang="uk-UA" b="1" dirty="0" err="1"/>
              <a:t>aa</a:t>
            </a:r>
            <a:r>
              <a:rPr lang="uk-UA" b="1" dirty="0"/>
              <a:t>. </a:t>
            </a:r>
            <a:r>
              <a:rPr lang="uk-UA" b="1" dirty="0" err="1"/>
              <a:t>palpebrales</a:t>
            </a:r>
            <a:r>
              <a:rPr lang="uk-UA" b="1" dirty="0"/>
              <a:t> </a:t>
            </a:r>
            <a:r>
              <a:rPr lang="uk-UA" b="1" dirty="0" err="1"/>
              <a:t>mediales</a:t>
            </a:r>
            <a:r>
              <a:rPr lang="uk-UA" b="1" dirty="0" smtClean="0"/>
              <a:t>); </a:t>
            </a:r>
          </a:p>
        </p:txBody>
      </p:sp>
      <p:pic>
        <p:nvPicPr>
          <p:cNvPr id="2048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4005063"/>
            <a:ext cx="4283967" cy="2852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2771800" y="174802"/>
            <a:ext cx="0" cy="445887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107504" y="2590056"/>
            <a:ext cx="216024" cy="1415008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771800" y="476672"/>
            <a:ext cx="288032" cy="432049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123728" y="692696"/>
            <a:ext cx="360040" cy="142744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3045250" y="6453338"/>
            <a:ext cx="590646" cy="216022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 flipV="1">
            <a:off x="3533800" y="5877273"/>
            <a:ext cx="750168" cy="576065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779912" y="1238498"/>
            <a:ext cx="864096" cy="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1439652" y="3573017"/>
            <a:ext cx="432048" cy="432047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1439652" y="3126816"/>
            <a:ext cx="432048" cy="302184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979712" y="1280244"/>
            <a:ext cx="576064" cy="636588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 flipV="1">
            <a:off x="3533800" y="1556793"/>
            <a:ext cx="534144" cy="576063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9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7944" y="408372"/>
            <a:ext cx="4824536" cy="1039427"/>
          </a:xfrm>
        </p:spPr>
        <p:txBody>
          <a:bodyPr>
            <a:noAutofit/>
          </a:bodyPr>
          <a:lstStyle/>
          <a:p>
            <a:r>
              <a:rPr lang="uk-UA" sz="2800" b="1" dirty="0"/>
              <a:t>Передня мозкова артерія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(</a:t>
            </a:r>
            <a:r>
              <a:rPr lang="uk-UA" sz="2800" b="1" dirty="0"/>
              <a:t>a. </a:t>
            </a:r>
            <a:r>
              <a:rPr lang="uk-UA" sz="2800" b="1" dirty="0" err="1"/>
              <a:t>Cerebri</a:t>
            </a:r>
            <a:r>
              <a:rPr lang="uk-UA" sz="2800" b="1" dirty="0"/>
              <a:t> </a:t>
            </a:r>
            <a:r>
              <a:rPr lang="uk-UA" sz="2800" b="1" dirty="0" err="1"/>
              <a:t>anterior</a:t>
            </a:r>
            <a:r>
              <a:rPr lang="uk-UA" sz="2800" b="1" dirty="0"/>
              <a:t>)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51779" y="3645024"/>
            <a:ext cx="41415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Права </a:t>
            </a:r>
            <a:r>
              <a:rPr lang="uk-UA" dirty="0"/>
              <a:t>і ліва передні мозкові артерії з'єднуються між собою за допомогою </a:t>
            </a:r>
            <a:r>
              <a:rPr lang="uk-UA" b="1" i="1" dirty="0"/>
              <a:t>передньої сполучної артерії (a. </a:t>
            </a:r>
            <a:r>
              <a:rPr lang="uk-UA" b="1" i="1" dirty="0" err="1" smtClean="0"/>
              <a:t>communicans</a:t>
            </a:r>
            <a:r>
              <a:rPr lang="uk-UA" b="1" i="1" dirty="0" smtClean="0"/>
              <a:t> </a:t>
            </a:r>
            <a:r>
              <a:rPr lang="uk-UA" b="1" i="1" dirty="0" err="1"/>
              <a:t>anterior</a:t>
            </a:r>
            <a:r>
              <a:rPr lang="uk-UA" b="1" i="1" dirty="0" smtClean="0"/>
              <a:t>)</a:t>
            </a:r>
            <a:r>
              <a:rPr lang="uk-UA" dirty="0" smtClean="0"/>
              <a:t>. </a:t>
            </a:r>
            <a:r>
              <a:rPr lang="uk-UA" dirty="0"/>
              <a:t>Передня мозкова артерія </a:t>
            </a:r>
            <a:r>
              <a:rPr lang="uk-UA" dirty="0" err="1" smtClean="0"/>
              <a:t>кровопостачає</a:t>
            </a:r>
            <a:r>
              <a:rPr lang="uk-UA" dirty="0" smtClean="0"/>
              <a:t> </a:t>
            </a:r>
            <a:r>
              <a:rPr lang="uk-UA" dirty="0"/>
              <a:t>медіальну поверхню лобової, тім'яної </a:t>
            </a:r>
            <a:r>
              <a:rPr lang="uk-UA" dirty="0" smtClean="0"/>
              <a:t>та, </a:t>
            </a:r>
            <a:r>
              <a:rPr lang="uk-UA" dirty="0"/>
              <a:t>частково, потиличної </a:t>
            </a:r>
            <a:r>
              <a:rPr lang="uk-UA" dirty="0" smtClean="0"/>
              <a:t>часток, </a:t>
            </a:r>
            <a:r>
              <a:rPr lang="uk-UA" dirty="0"/>
              <a:t>коліно і стовбур мозолистого тіла, нюхову цибулину і нюховий тракт, частково, базальні ядра.</a:t>
            </a:r>
            <a:endParaRPr lang="ru-RU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25917"/>
            <a:ext cx="489353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211959" cy="3645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56752" y="1628800"/>
            <a:ext cx="50040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>
                <a:solidFill>
                  <a:prstClr val="black"/>
                </a:solidFill>
              </a:rPr>
              <a:t>Передня мозкова артерія </a:t>
            </a:r>
            <a:r>
              <a:rPr lang="uk-UA" dirty="0">
                <a:solidFill>
                  <a:prstClr val="black"/>
                </a:solidFill>
              </a:rPr>
              <a:t>відходить від стовбура внутрішньої сонної артерії вище очної артерії, прямує вперед, потім вгору і по медіальної поверхні півкулі великого мозку в борозні мозолистого тіла до тім'яно-потиличної борозни. 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2699792" y="1543299"/>
            <a:ext cx="864096" cy="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1115616" y="1532689"/>
            <a:ext cx="721343" cy="1061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930377" y="5589240"/>
            <a:ext cx="576064" cy="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2079885" y="1429116"/>
            <a:ext cx="0" cy="504056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81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57 -0.00069 C -0.04948 -0.00717 -0.04774 -0.00347 -0.05416 -0.00925 C -0.05503 -0.01018 -0.05694 -0.0118 -0.05694 -0.0118 C -0.05989 -0.02198 -0.06163 -0.03238 -0.06354 -0.04303 C -0.06284 -0.06338 -0.0618 -0.06731 -0.05885 -0.08397 C -0.05816 -0.09669 -0.05503 -0.11335 -0.06163 -0.12399 " pathEditMode="relative" ptsTypes="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32084E-6 C 0.00104 -0.00093 0.00208 -0.00139 0.00295 -0.00254 C 0.00364 -0.00347 0.00382 -0.00555 0.00469 -0.00625 C 0.00712 -0.00833 0.01128 -0.00879 0.01406 -0.0111 C 0.01441 -0.01249 0.01441 -0.01388 0.0151 -0.01504 C 0.0158 -0.01619 0.01753 -0.01596 0.01788 -0.01735 C 0.01927 -0.02336 0.01857 -0.03007 0.01962 -0.03609 C 0.01927 -0.05644 0.01927 -0.0768 0.01875 -0.09715 C 0.01857 -0.10386 0.01302 -0.11821 0.02066 -0.11821 " pathEditMode="relative" ptsTypes="ffffffff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25 0.00231 C 0.03212 -0.00671 0.03299 -0.00879 0.03212 -0.01758 C 0.0316 -0.0229 0.03334 -0.03007 0.03039 -0.03377 C 0.029 -0.03562 0.02657 -0.03539 0.02466 -0.03632 C 0.02275 -0.03724 0.0191 -0.03863 0.0191 -0.03863 C 0.01598 -0.04141 0.0132 -0.0421 0.00973 -0.04372 C 0.00747 -0.04811 0.00591 -0.04811 0.00226 -0.04996 C -0.01701 -0.04696 -0.00902 -0.04649 -0.02204 -0.04858 C -0.02395 -0.0495 -0.02621 -0.04927 -0.0276 -0.05112 C -0.02986 -0.0539 -0.03159 -0.06847 -0.0342 -0.07356 C -0.03506 -0.07842 -0.03628 -0.08351 -0.0342 -0.0886 C -0.03315 -0.09114 -0.0302 -0.09137 -0.02864 -0.09345 C -0.02274 -0.10086 -0.01388 -0.10664 -0.00607 -0.10965 C -0.00121 -0.11404 0.00521 -0.11751 0.01077 -0.11959 C 0.01407 -0.1226 0.01806 -0.12538 0.02188 -0.12699 C 0.03143 -0.13578 0.02448 -0.13046 0.05 -0.12838 C 0.06685 -0.12699 0.08334 -0.12214 0.10035 -0.12098 C 0.11007 -0.11612 0.12882 -0.11751 0.13681 -0.11705 C 0.14341 -0.11427 0.14063 -0.11566 0.14532 -0.11335 C 0.15087 -0.10594 0.15851 -0.10456 0.1658 -0.10086 C 0.21077 -0.1034 0.19601 -0.09646 0.2125 -0.10479 C 0.21494 -0.11589 0.21702 -0.11867 0.2257 -0.12214 C 0.23351 -0.12908 0.23924 -0.13856 0.24705 -0.14573 C 0.25139 -0.15452 0.24862 -0.15244 0.25365 -0.15452 C 0.25973 -0.15984 0.26042 -0.16077 0.26771 -0.16077 " pathEditMode="relative" ptsTypes="ffffffffffffffffffffffff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404664"/>
            <a:ext cx="4588264" cy="1039427"/>
          </a:xfrm>
        </p:spPr>
        <p:txBody>
          <a:bodyPr>
            <a:noAutofit/>
          </a:bodyPr>
          <a:lstStyle/>
          <a:p>
            <a:r>
              <a:rPr lang="ru-RU" sz="2800" b="1" dirty="0" err="1"/>
              <a:t>Середня</a:t>
            </a:r>
            <a:r>
              <a:rPr lang="ru-RU" sz="2800" b="1" dirty="0"/>
              <a:t> </a:t>
            </a:r>
            <a:r>
              <a:rPr lang="ru-RU" sz="2800" b="1" dirty="0" err="1"/>
              <a:t>мозкова</a:t>
            </a:r>
            <a:r>
              <a:rPr lang="ru-RU" sz="2800" b="1" dirty="0"/>
              <a:t> </a:t>
            </a:r>
            <a:r>
              <a:rPr lang="ru-RU" sz="2800" b="1" dirty="0" err="1" smtClean="0"/>
              <a:t>артерія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uk-UA" sz="2800" b="1" dirty="0" smtClean="0"/>
              <a:t>(</a:t>
            </a:r>
            <a:r>
              <a:rPr lang="uk-UA" sz="2800" b="1" dirty="0"/>
              <a:t>a. </a:t>
            </a:r>
            <a:r>
              <a:rPr lang="uk-UA" sz="2800" b="1" dirty="0" err="1"/>
              <a:t>Cerebri</a:t>
            </a:r>
            <a:r>
              <a:rPr lang="uk-UA" sz="2800" b="1" dirty="0"/>
              <a:t> </a:t>
            </a:r>
            <a:r>
              <a:rPr lang="uk-UA" sz="2800" b="1" dirty="0" err="1"/>
              <a:t>media</a:t>
            </a:r>
            <a:r>
              <a:rPr lang="uk-UA" sz="2800" b="1" dirty="0"/>
              <a:t>) 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38520" y="3473241"/>
            <a:ext cx="44999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У </a:t>
            </a:r>
            <a:r>
              <a:rPr lang="uk-UA" dirty="0"/>
              <a:t>середньої мозкової артерії згідно її топографії розрізняють </a:t>
            </a:r>
            <a:r>
              <a:rPr lang="uk-UA" u="sng" dirty="0"/>
              <a:t>три частини</a:t>
            </a:r>
            <a:r>
              <a:rPr lang="uk-UA" dirty="0"/>
              <a:t>: </a:t>
            </a:r>
            <a:r>
              <a:rPr lang="uk-UA" b="1" i="1" dirty="0" smtClean="0"/>
              <a:t>клиноподібну</a:t>
            </a:r>
            <a:r>
              <a:rPr lang="uk-UA" dirty="0" smtClean="0"/>
              <a:t>, </a:t>
            </a:r>
            <a:r>
              <a:rPr lang="uk-UA" dirty="0"/>
              <a:t>яка прилягає до великого крила клиноподібної кістки, </a:t>
            </a:r>
            <a:r>
              <a:rPr lang="uk-UA" b="1" i="1" dirty="0" err="1" smtClean="0"/>
              <a:t>острівкову</a:t>
            </a:r>
            <a:r>
              <a:rPr lang="uk-UA" dirty="0" smtClean="0"/>
              <a:t>, </a:t>
            </a:r>
            <a:r>
              <a:rPr lang="uk-UA" dirty="0"/>
              <a:t>яка прилягає до острівця, і </a:t>
            </a:r>
            <a:r>
              <a:rPr lang="uk-UA" b="1" i="1" dirty="0"/>
              <a:t>кінцеву, </a:t>
            </a:r>
            <a:r>
              <a:rPr lang="uk-UA" dirty="0"/>
              <a:t>або</a:t>
            </a:r>
            <a:r>
              <a:rPr lang="uk-UA" b="1" i="1" dirty="0"/>
              <a:t> </a:t>
            </a:r>
            <a:r>
              <a:rPr lang="uk-UA" b="1" i="1" dirty="0" smtClean="0"/>
              <a:t>коркову</a:t>
            </a:r>
            <a:r>
              <a:rPr lang="uk-UA" dirty="0" smtClean="0"/>
              <a:t>, </a:t>
            </a:r>
            <a:r>
              <a:rPr lang="uk-UA" dirty="0"/>
              <a:t>яка розгалужується на </a:t>
            </a:r>
            <a:r>
              <a:rPr lang="uk-UA" dirty="0" err="1" smtClean="0"/>
              <a:t>верхньо-латеральній</a:t>
            </a:r>
            <a:r>
              <a:rPr lang="uk-UA" dirty="0" smtClean="0"/>
              <a:t> </a:t>
            </a:r>
            <a:r>
              <a:rPr lang="uk-UA" dirty="0"/>
              <a:t>поверхні півкулі великого мозку. </a:t>
            </a:r>
            <a:r>
              <a:rPr lang="ru-RU" dirty="0" err="1"/>
              <a:t>Середня</a:t>
            </a:r>
            <a:r>
              <a:rPr lang="ru-RU" dirty="0"/>
              <a:t> </a:t>
            </a:r>
            <a:r>
              <a:rPr lang="ru-RU" dirty="0" err="1"/>
              <a:t>мозкова</a:t>
            </a:r>
            <a:r>
              <a:rPr lang="ru-RU" dirty="0"/>
              <a:t> </a:t>
            </a:r>
            <a:r>
              <a:rPr lang="ru-RU" dirty="0" err="1"/>
              <a:t>артерія</a:t>
            </a:r>
            <a:r>
              <a:rPr lang="ru-RU" dirty="0"/>
              <a:t> </a:t>
            </a:r>
            <a:r>
              <a:rPr lang="ru-RU" dirty="0" err="1" smtClean="0"/>
              <a:t>кровопостачає</a:t>
            </a:r>
            <a:r>
              <a:rPr lang="ru-RU" dirty="0" smtClean="0"/>
              <a:t> </a:t>
            </a:r>
            <a:r>
              <a:rPr lang="ru-RU" dirty="0" err="1"/>
              <a:t>верхньо-латеральну</a:t>
            </a:r>
            <a:r>
              <a:rPr lang="ru-RU" dirty="0"/>
              <a:t> сторону </a:t>
            </a:r>
            <a:r>
              <a:rPr lang="ru-RU" dirty="0" err="1"/>
              <a:t>лобової</a:t>
            </a:r>
            <a:r>
              <a:rPr lang="ru-RU" dirty="0"/>
              <a:t>, </a:t>
            </a:r>
            <a:r>
              <a:rPr lang="ru-RU" dirty="0" err="1"/>
              <a:t>тім'яної</a:t>
            </a:r>
            <a:r>
              <a:rPr lang="ru-RU" dirty="0"/>
              <a:t> та </a:t>
            </a:r>
            <a:r>
              <a:rPr lang="ru-RU" dirty="0" err="1"/>
              <a:t>скроневої</a:t>
            </a:r>
            <a:r>
              <a:rPr lang="ru-RU" dirty="0"/>
              <a:t> </a:t>
            </a:r>
            <a:r>
              <a:rPr lang="ru-RU" dirty="0" err="1"/>
              <a:t>часток</a:t>
            </a:r>
            <a:r>
              <a:rPr lang="ru-RU" dirty="0"/>
              <a:t>, </a:t>
            </a:r>
            <a:r>
              <a:rPr lang="ru-RU" dirty="0" err="1" smtClean="0"/>
              <a:t>острівець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73016"/>
            <a:ext cx="4716015" cy="3298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211959" cy="3573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29852" y="1541691"/>
            <a:ext cx="48987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b="1" dirty="0">
                <a:solidFill>
                  <a:prstClr val="black"/>
                </a:solidFill>
              </a:rPr>
              <a:t>Середня мозкова артерія </a:t>
            </a:r>
            <a:r>
              <a:rPr lang="uk-UA" dirty="0">
                <a:solidFill>
                  <a:prstClr val="black"/>
                </a:solidFill>
              </a:rPr>
              <a:t>- найбільша (кінцева) гілка внутрішньої сонної артерії. Вона починається від внутрішньої сонної артерії слідом за передньою мозковою артерією, направляється назад в глибині латеральної борозни півкулі великого мозку. 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1979712" y="1588052"/>
            <a:ext cx="288032" cy="304798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3222107" y="1340768"/>
            <a:ext cx="864096" cy="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776317" y="5517232"/>
            <a:ext cx="864096" cy="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2715040" y="5373216"/>
            <a:ext cx="864096" cy="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715040" y="5189412"/>
            <a:ext cx="864096" cy="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483768" y="5301209"/>
            <a:ext cx="864096" cy="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72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32 -0.0192 C 0.02309 -0.02012 0.02552 -0.02059 0.03125 -0.0229 C 0.03629 -0.02753 0.04028 -0.03007 0.04618 -0.03169 C 0.05 -0.03262 0.05747 -0.034 0.05747 -0.034 C 0.06129 -0.03585 0.06476 -0.03863 0.06858 -0.04025 C 0.0717 -0.04303 0.07344 -0.04418 0.07709 -0.04418 " pathEditMode="relative" ptsTypes="fffff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83 0.00346 C -0.04653 0.0104 -0.04739 0.0104 -0.04149 0.01572 C -0.04062 0.01665 -0.03871 0.01827 -0.03871 0.01827 C -0.03594 0.02359 -0.03298 0.02567 -0.03021 0.03191 C -0.02917 0.03446 -0.02917 0.03793 -0.02743 0.03955 C -0.02587 0.04093 -0.02187 0.04186 -0.02187 0.04186 C -0.01632 0.04695 -0.00885 0.04579 -0.00226 0.04695 C -0.00035 0.04764 0.00139 0.0488 0.0033 0.04949 C 0.00486 0.04996 0.00799 0.05065 0.00799 0.05065 " pathEditMode="relative" ptsTypes="ffffffff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05 0.00301 C -0.04618 0.00254 -0.04445 0.00301 -0.04427 0.00185 C -0.04375 -0.00185 -0.04497 -0.01342 -0.04809 -0.01689 C -0.04983 -0.01874 -0.05365 -0.02174 -0.05365 -0.02174 C -0.05504 -0.02683 -0.05365 -0.02892 -0.05278 -0.03424 C -0.05191 -0.04881 -0.05087 -0.07772 -0.03959 -0.08651 C -0.0349 -0.09669 -0.04115 -0.08466 -0.0349 -0.0916 C -0.03403 -0.09253 -0.03386 -0.09415 -0.03316 -0.0953 C -0.03247 -0.09646 -0.03125 -0.09692 -0.03038 -0.09785 C -0.02743 -0.10363 -0.02639 -0.10988 -0.02465 -0.11635 C -0.02535 -0.12376 -0.02396 -0.13023 -0.02934 -0.13255 C -0.03281 -0.13972 -0.03229 -0.14897 -0.03785 -0.15383 C -0.03959 -0.15753 -0.04531 -0.16262 -0.04531 -0.16262 C -0.04722 -0.17095 -0.04879 -0.17858 -0.05469 -0.18367 C -0.05677 -0.19292 -0.05365 -0.18182 -0.05834 -0.18991 C -0.05886 -0.19084 -0.05886 -0.19246 -0.0592 -0.19362 C -0.05938 -0.19431 -0.0599 -0.19454 -0.06024 -0.195 " pathEditMode="relative" ptsTypes="ffffffffffffffff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34 -0.00347 C -0.05434 -0.00347 -0.05573 -0.01226 -0.05625 -0.01342 C -0.06302 -0.02729 -0.07518 -0.02868 -0.08611 -0.03331 C -0.08976 -0.06361 -0.07952 -0.10109 -0.09271 -0.12676 C -0.09393 -0.13162 -0.09514 -0.1337 -0.09827 -0.13671 C -0.10139 -0.14272 -0.10712 -0.14735 -0.11146 -0.15175 C -0.1132 -0.1536 -0.11702 -0.1566 -0.11702 -0.1566 C -0.11979 -0.16215 -0.12066 -0.16794 -0.1217 -0.17418 C -0.12066 -0.19084 -0.12257 -0.19107 -0.11233 -0.19523 C -0.10903 -0.19824 -0.10903 -0.20102 -0.10573 -0.20402 C -0.10486 -0.20819 -0.10591 -0.20773 -0.104 -0.20773 " pathEditMode="relative" ptsTypes="ffffffffff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7 0.0037 C -0.04392 -0.00856 -0.0585 0.00208 -0.06475 -0.0037 C -0.06649 -0.0111 -0.07378 -0.01041 -0.07882 -0.0111 C -0.08281 -0.0148 -0.0835 -0.02013 -0.08802 -0.02244 C -0.08941 -0.0273 -0.09357 -0.02938 -0.09739 -0.03123 C -0.09878 -0.03609 -0.10295 -0.03817 -0.10677 -0.03979 C -0.10798 -0.04488 -0.11007 -0.04395 -0.11232 -0.04858 C -0.11996 -0.04696 -0.12083 -0.04603 -0.12916 -0.04742 C -0.13836 -0.05135 -0.12795 -0.04719 -0.15069 -0.04973 C -0.15972 -0.05066 -0.17118 -0.05691 -0.17968 -0.06107 C -0.18142 -0.06338 -0.18368 -0.06477 -0.18524 -0.06731 C -0.19027 -0.07564 -0.18177 -0.06639 -0.18802 -0.07472 C -0.19097 -0.07865 -0.19461 -0.07842 -0.19843 -0.07842 " pathEditMode="relative" ptsTypes="ffffffffffff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71 0.00347 C -0.05348 0.00463 -0.05973 0.0074 -0.06632 0.00972 C -0.07796 0.00879 -0.10035 0.00648 -0.11112 0.00972 C -0.11337 0.01041 -0.11493 0.01712 -0.11493 0.01712 C -0.11528 0.01827 -0.11511 0.01989 -0.1158 0.02082 C -0.11702 0.02244 -0.12709 0.02591 -0.12987 0.02822 C -0.1316 0.03655 -0.13559 0.0347 -0.14202 0.03586 C -0.14497 0.03701 -0.14862 0.03747 -0.15139 0.03956 C -0.15608 0.04303 -0.15764 0.04488 -0.1625 0.04696 C -0.16737 0.05135 -0.17292 0.05228 -0.17848 0.05436 C -0.18056 0.05505 -0.18195 0.0576 -0.18403 0.05829 C -0.18716 0.05922 -0.19028 0.05899 -0.19341 0.05945 C -0.19671 0.06246 -0.19705 0.06338 -0.20174 0.06431 C -0.204 0.06477 -0.20834 0.0657 -0.20834 0.0657 " pathEditMode="relative" ptsTypes="fffffffffffff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8372"/>
            <a:ext cx="8640960" cy="1039427"/>
          </a:xfrm>
        </p:spPr>
        <p:txBody>
          <a:bodyPr>
            <a:normAutofit/>
          </a:bodyPr>
          <a:lstStyle/>
          <a:p>
            <a:r>
              <a:rPr lang="ru-RU" sz="2000" b="1" dirty="0" err="1"/>
              <a:t>Задня</a:t>
            </a:r>
            <a:r>
              <a:rPr lang="ru-RU" sz="2000" b="1" dirty="0"/>
              <a:t> </a:t>
            </a:r>
            <a:r>
              <a:rPr lang="ru-RU" sz="2000" b="1" dirty="0" err="1"/>
              <a:t>сполучна</a:t>
            </a:r>
            <a:r>
              <a:rPr lang="ru-RU" sz="2000" b="1" dirty="0"/>
              <a:t> </a:t>
            </a:r>
            <a:r>
              <a:rPr lang="ru-RU" sz="2000" b="1" dirty="0" err="1"/>
              <a:t>артерія</a:t>
            </a:r>
            <a:r>
              <a:rPr lang="ru-RU" sz="2000" b="1" dirty="0"/>
              <a:t> (</a:t>
            </a:r>
            <a:r>
              <a:rPr lang="en-US" sz="2000" b="1" dirty="0"/>
              <a:t>a</a:t>
            </a:r>
            <a:r>
              <a:rPr lang="ru-RU" sz="2000" b="1" dirty="0"/>
              <a:t>. </a:t>
            </a:r>
            <a:r>
              <a:rPr lang="en-US" sz="2000" b="1" dirty="0" err="1"/>
              <a:t>communicans</a:t>
            </a:r>
            <a:r>
              <a:rPr lang="en-US" sz="2000" b="1" dirty="0"/>
              <a:t> posterior</a:t>
            </a:r>
            <a:r>
              <a:rPr lang="ru-RU" sz="2000" b="1" dirty="0" smtClean="0"/>
              <a:t>)</a:t>
            </a:r>
            <a:r>
              <a:rPr lang="ru-RU" sz="2000" b="1" dirty="0"/>
              <a:t>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err="1" smtClean="0"/>
              <a:t>Передня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ворсинчаста</a:t>
            </a:r>
            <a:r>
              <a:rPr lang="ru-RU" sz="2000" b="1" dirty="0" smtClean="0"/>
              <a:t> </a:t>
            </a:r>
            <a:r>
              <a:rPr lang="ru-RU" sz="2000" b="1" dirty="0" err="1"/>
              <a:t>артерія</a:t>
            </a:r>
            <a:r>
              <a:rPr lang="ru-RU" sz="2000" b="1" dirty="0"/>
              <a:t> (</a:t>
            </a:r>
            <a:r>
              <a:rPr lang="en-US" sz="2000" b="1" dirty="0"/>
              <a:t>a</a:t>
            </a:r>
            <a:r>
              <a:rPr lang="ru-RU" sz="2000" b="1" dirty="0"/>
              <a:t>. </a:t>
            </a:r>
            <a:r>
              <a:rPr lang="en-US" sz="2000" b="1" dirty="0" err="1"/>
              <a:t>chorioidea</a:t>
            </a:r>
            <a:r>
              <a:rPr lang="en-US" sz="2000" b="1" dirty="0"/>
              <a:t> anterior</a:t>
            </a:r>
            <a:r>
              <a:rPr lang="ru-RU" sz="2000" b="1" dirty="0"/>
              <a:t>)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16016" y="1610516"/>
            <a:ext cx="44279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/>
              <a:t>Задня</a:t>
            </a:r>
            <a:r>
              <a:rPr lang="ru-RU" sz="1600" b="1" dirty="0"/>
              <a:t> </a:t>
            </a:r>
            <a:r>
              <a:rPr lang="ru-RU" sz="1600" b="1" dirty="0" err="1"/>
              <a:t>сполучна</a:t>
            </a:r>
            <a:r>
              <a:rPr lang="ru-RU" sz="1600" b="1" dirty="0"/>
              <a:t> </a:t>
            </a:r>
            <a:r>
              <a:rPr lang="ru-RU" sz="1600" b="1" dirty="0" err="1"/>
              <a:t>артерія</a:t>
            </a:r>
            <a:r>
              <a:rPr lang="ru-RU" sz="1600" b="1" dirty="0"/>
              <a:t> </a:t>
            </a:r>
            <a:r>
              <a:rPr lang="ru-RU" sz="1600" dirty="0" err="1" smtClean="0"/>
              <a:t>відходить</a:t>
            </a:r>
            <a:r>
              <a:rPr lang="ru-RU" sz="1600" dirty="0" smtClean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внутрішньої</a:t>
            </a:r>
            <a:r>
              <a:rPr lang="ru-RU" sz="1600" dirty="0"/>
              <a:t> </a:t>
            </a:r>
            <a:r>
              <a:rPr lang="ru-RU" sz="1600" dirty="0" err="1"/>
              <a:t>сонної</a:t>
            </a:r>
            <a:r>
              <a:rPr lang="ru-RU" sz="1600" dirty="0"/>
              <a:t> </a:t>
            </a:r>
            <a:r>
              <a:rPr lang="ru-RU" sz="1600" dirty="0" err="1"/>
              <a:t>артерії</a:t>
            </a:r>
            <a:r>
              <a:rPr lang="ru-RU" sz="1600" dirty="0"/>
              <a:t> </a:t>
            </a:r>
            <a:r>
              <a:rPr lang="ru-RU" sz="1600" dirty="0" smtClean="0"/>
              <a:t>та </a:t>
            </a:r>
            <a:r>
              <a:rPr lang="ru-RU" sz="1600" dirty="0" err="1"/>
              <a:t>прямує</a:t>
            </a:r>
            <a:r>
              <a:rPr lang="ru-RU" sz="1600" dirty="0"/>
              <a:t> назад </a:t>
            </a:r>
            <a:r>
              <a:rPr lang="ru-RU" sz="1600" dirty="0" smtClean="0"/>
              <a:t>до </a:t>
            </a:r>
            <a:r>
              <a:rPr lang="ru-RU" sz="1600" dirty="0" err="1"/>
              <a:t>переднього</a:t>
            </a:r>
            <a:r>
              <a:rPr lang="ru-RU" sz="1600" dirty="0"/>
              <a:t> краю </a:t>
            </a:r>
            <a:r>
              <a:rPr lang="ru-RU" sz="1600" dirty="0" smtClean="0"/>
              <a:t>моста, де вона </a:t>
            </a:r>
            <a:r>
              <a:rPr lang="ru-RU" sz="1600" dirty="0" err="1" smtClean="0"/>
              <a:t>з'єднується</a:t>
            </a:r>
            <a:r>
              <a:rPr lang="ru-RU" sz="1600" dirty="0" smtClean="0"/>
              <a:t> </a:t>
            </a:r>
            <a:r>
              <a:rPr lang="ru-RU" sz="1600" dirty="0"/>
              <a:t>з </a:t>
            </a:r>
            <a:r>
              <a:rPr lang="ru-RU" sz="1600" dirty="0" err="1" smtClean="0"/>
              <a:t>задньою</a:t>
            </a:r>
            <a:r>
              <a:rPr lang="ru-RU" sz="1600" dirty="0" smtClean="0"/>
              <a:t> </a:t>
            </a:r>
            <a:r>
              <a:rPr lang="ru-RU" sz="1600" dirty="0" err="1" smtClean="0"/>
              <a:t>мозковою</a:t>
            </a:r>
            <a:r>
              <a:rPr lang="ru-RU" sz="1600" dirty="0" smtClean="0"/>
              <a:t> </a:t>
            </a:r>
            <a:r>
              <a:rPr lang="ru-RU" sz="1600" dirty="0" err="1"/>
              <a:t>артерією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відходить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базилярної</a:t>
            </a:r>
            <a:r>
              <a:rPr lang="ru-RU" sz="1600" dirty="0"/>
              <a:t> </a:t>
            </a:r>
            <a:r>
              <a:rPr lang="ru-RU" sz="1600" dirty="0" err="1"/>
              <a:t>артерії</a:t>
            </a:r>
            <a:r>
              <a:rPr lang="ru-RU" sz="1600" dirty="0"/>
              <a:t>. </a:t>
            </a:r>
            <a:r>
              <a:rPr lang="ru-RU" sz="1600" dirty="0" err="1"/>
              <a:t>Задня</a:t>
            </a:r>
            <a:r>
              <a:rPr lang="ru-RU" sz="1600" dirty="0"/>
              <a:t> </a:t>
            </a:r>
            <a:r>
              <a:rPr lang="ru-RU" sz="1600" dirty="0" err="1"/>
              <a:t>мозкова</a:t>
            </a:r>
            <a:r>
              <a:rPr lang="ru-RU" sz="1600" dirty="0"/>
              <a:t> </a:t>
            </a:r>
            <a:r>
              <a:rPr lang="ru-RU" sz="1600" dirty="0" err="1"/>
              <a:t>артерія</a:t>
            </a:r>
            <a:r>
              <a:rPr lang="ru-RU" sz="1600" dirty="0"/>
              <a:t> </a:t>
            </a:r>
            <a:r>
              <a:rPr lang="ru-RU" sz="1600" dirty="0" err="1" smtClean="0"/>
              <a:t>кровопостачає</a:t>
            </a:r>
            <a:r>
              <a:rPr lang="ru-RU" sz="1600" dirty="0" smtClean="0"/>
              <a:t> </a:t>
            </a:r>
            <a:r>
              <a:rPr lang="ru-RU" sz="1600" dirty="0" err="1"/>
              <a:t>верхньо-латеральну</a:t>
            </a:r>
            <a:r>
              <a:rPr lang="ru-RU" sz="1600" dirty="0"/>
              <a:t> </a:t>
            </a:r>
            <a:r>
              <a:rPr lang="ru-RU" sz="1600" dirty="0" err="1" smtClean="0"/>
              <a:t>поверхню</a:t>
            </a:r>
            <a:r>
              <a:rPr lang="ru-RU" sz="1600" dirty="0" smtClean="0"/>
              <a:t> </a:t>
            </a:r>
            <a:r>
              <a:rPr lang="ru-RU" sz="1600" dirty="0" err="1"/>
              <a:t>лобової</a:t>
            </a:r>
            <a:r>
              <a:rPr lang="ru-RU" sz="1600" dirty="0"/>
              <a:t>, </a:t>
            </a:r>
            <a:r>
              <a:rPr lang="ru-RU" sz="1600" dirty="0" err="1"/>
              <a:t>тім'яної</a:t>
            </a:r>
            <a:r>
              <a:rPr lang="ru-RU" sz="1600" dirty="0"/>
              <a:t> та </a:t>
            </a:r>
            <a:r>
              <a:rPr lang="ru-RU" sz="1600" dirty="0" err="1"/>
              <a:t>скроневої</a:t>
            </a:r>
            <a:r>
              <a:rPr lang="ru-RU" sz="1600" dirty="0"/>
              <a:t> </a:t>
            </a:r>
            <a:r>
              <a:rPr lang="ru-RU" sz="1600" dirty="0" err="1"/>
              <a:t>часток</a:t>
            </a:r>
            <a:r>
              <a:rPr lang="ru-RU" sz="1600" dirty="0"/>
              <a:t>, </a:t>
            </a:r>
            <a:r>
              <a:rPr lang="ru-RU" sz="1600" dirty="0" err="1"/>
              <a:t>острівець</a:t>
            </a:r>
            <a:r>
              <a:rPr lang="ru-RU" sz="1600" dirty="0"/>
              <a:t>, таламус, </a:t>
            </a:r>
            <a:r>
              <a:rPr lang="ru-RU" sz="1600" dirty="0" err="1"/>
              <a:t>частково</a:t>
            </a:r>
            <a:r>
              <a:rPr lang="ru-RU" sz="1600" dirty="0"/>
              <a:t> </a:t>
            </a:r>
            <a:r>
              <a:rPr lang="ru-RU" sz="1600" dirty="0" err="1"/>
              <a:t>базальні</a:t>
            </a:r>
            <a:r>
              <a:rPr lang="ru-RU" sz="1600" dirty="0"/>
              <a:t> ядра і </a:t>
            </a:r>
            <a:r>
              <a:rPr lang="ru-RU" sz="1600" dirty="0" err="1"/>
              <a:t>зоровий</a:t>
            </a:r>
            <a:r>
              <a:rPr lang="ru-RU" sz="1600" dirty="0"/>
              <a:t> тракт.</a:t>
            </a:r>
          </a:p>
          <a:p>
            <a:r>
              <a:rPr lang="ru-RU" sz="1600" b="1" dirty="0" err="1"/>
              <a:t>Передня</a:t>
            </a:r>
            <a:r>
              <a:rPr lang="ru-RU" sz="1600" b="1" dirty="0"/>
              <a:t> ворсинчатая </a:t>
            </a:r>
            <a:r>
              <a:rPr lang="ru-RU" sz="1600" b="1" dirty="0" err="1"/>
              <a:t>артерія</a:t>
            </a:r>
            <a:r>
              <a:rPr lang="ru-RU" sz="1600" b="1" dirty="0"/>
              <a:t> </a:t>
            </a:r>
            <a:r>
              <a:rPr lang="ru-RU" sz="1600" dirty="0" smtClean="0"/>
              <a:t>є тонкою </a:t>
            </a:r>
            <a:r>
              <a:rPr lang="ru-RU" sz="1600" dirty="0" err="1" smtClean="0"/>
              <a:t>судиною</a:t>
            </a:r>
            <a:r>
              <a:rPr lang="ru-RU" sz="1600" dirty="0" smtClean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відходить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стовбура</a:t>
            </a:r>
            <a:r>
              <a:rPr lang="ru-RU" sz="1600" dirty="0"/>
              <a:t> </a:t>
            </a:r>
            <a:r>
              <a:rPr lang="ru-RU" sz="1600" dirty="0" err="1"/>
              <a:t>внутрішньої</a:t>
            </a:r>
            <a:r>
              <a:rPr lang="ru-RU" sz="1600" dirty="0"/>
              <a:t> </a:t>
            </a:r>
            <a:r>
              <a:rPr lang="ru-RU" sz="1600" dirty="0" err="1"/>
              <a:t>сонної</a:t>
            </a:r>
            <a:r>
              <a:rPr lang="ru-RU" sz="1600" dirty="0"/>
              <a:t> </a:t>
            </a:r>
            <a:r>
              <a:rPr lang="ru-RU" sz="1600" dirty="0" err="1"/>
              <a:t>артерії</a:t>
            </a:r>
            <a:r>
              <a:rPr lang="ru-RU" sz="1600" dirty="0"/>
              <a:t> </a:t>
            </a:r>
            <a:r>
              <a:rPr lang="ru-RU" sz="1600" dirty="0" err="1"/>
              <a:t>позаду</a:t>
            </a:r>
            <a:r>
              <a:rPr lang="ru-RU" sz="1600" dirty="0"/>
              <a:t> </a:t>
            </a:r>
            <a:r>
              <a:rPr lang="ru-RU" sz="1600" dirty="0" err="1"/>
              <a:t>задньої</a:t>
            </a:r>
            <a:r>
              <a:rPr lang="ru-RU" sz="1600" dirty="0"/>
              <a:t> </a:t>
            </a:r>
            <a:r>
              <a:rPr lang="ru-RU" sz="1600" dirty="0" err="1"/>
              <a:t>сполучної</a:t>
            </a:r>
            <a:r>
              <a:rPr lang="ru-RU" sz="1600" dirty="0"/>
              <a:t> </a:t>
            </a:r>
            <a:r>
              <a:rPr lang="ru-RU" sz="1600" dirty="0" err="1"/>
              <a:t>артерії</a:t>
            </a:r>
            <a:r>
              <a:rPr lang="ru-RU" sz="1600" dirty="0"/>
              <a:t>. </a:t>
            </a:r>
            <a:r>
              <a:rPr lang="ru-RU" sz="1600" dirty="0" err="1"/>
              <a:t>Передня</a:t>
            </a:r>
            <a:r>
              <a:rPr lang="ru-RU" sz="1600" dirty="0"/>
              <a:t> </a:t>
            </a:r>
            <a:r>
              <a:rPr lang="ru-RU" sz="1600" dirty="0" err="1" smtClean="0"/>
              <a:t>ворсинчата</a:t>
            </a:r>
            <a:r>
              <a:rPr lang="ru-RU" sz="1600" dirty="0" smtClean="0"/>
              <a:t> </a:t>
            </a:r>
            <a:r>
              <a:rPr lang="ru-RU" sz="1600" dirty="0" err="1"/>
              <a:t>артерія</a:t>
            </a:r>
            <a:r>
              <a:rPr lang="ru-RU" sz="1600" dirty="0"/>
              <a:t> </a:t>
            </a:r>
            <a:r>
              <a:rPr lang="ru-RU" sz="1600" dirty="0" err="1"/>
              <a:t>вступає</a:t>
            </a:r>
            <a:r>
              <a:rPr lang="ru-RU" sz="1600" dirty="0"/>
              <a:t> в </a:t>
            </a:r>
            <a:r>
              <a:rPr lang="ru-RU" sz="1600" dirty="0" err="1"/>
              <a:t>нижній</a:t>
            </a:r>
            <a:r>
              <a:rPr lang="ru-RU" sz="1600" dirty="0"/>
              <a:t> </a:t>
            </a:r>
            <a:r>
              <a:rPr lang="ru-RU" sz="1600" dirty="0" err="1"/>
              <a:t>ріг</a:t>
            </a:r>
            <a:r>
              <a:rPr lang="ru-RU" sz="1600" dirty="0"/>
              <a:t> </a:t>
            </a:r>
            <a:r>
              <a:rPr lang="ru-RU" sz="1600" dirty="0" err="1"/>
              <a:t>бічного</a:t>
            </a:r>
            <a:r>
              <a:rPr lang="ru-RU" sz="1600" dirty="0"/>
              <a:t> </a:t>
            </a:r>
            <a:r>
              <a:rPr lang="ru-RU" sz="1600" dirty="0" err="1" smtClean="0"/>
              <a:t>шлуночка</a:t>
            </a:r>
            <a:r>
              <a:rPr lang="ru-RU" sz="1600" dirty="0" smtClean="0"/>
              <a:t> </a:t>
            </a:r>
            <a:r>
              <a:rPr lang="ru-RU" sz="1600" dirty="0" err="1" smtClean="0"/>
              <a:t>мозку</a:t>
            </a:r>
            <a:r>
              <a:rPr lang="ru-RU" sz="1600" dirty="0" smtClean="0"/>
              <a:t>, </a:t>
            </a:r>
            <a:r>
              <a:rPr lang="ru-RU" sz="1600" dirty="0" err="1"/>
              <a:t>звідки</a:t>
            </a:r>
            <a:r>
              <a:rPr lang="ru-RU" sz="1600" dirty="0"/>
              <a:t> </a:t>
            </a:r>
            <a:r>
              <a:rPr lang="ru-RU" sz="1600" dirty="0" err="1" smtClean="0"/>
              <a:t>йде</a:t>
            </a:r>
            <a:r>
              <a:rPr lang="ru-RU" sz="1600" dirty="0" smtClean="0"/>
              <a:t> </a:t>
            </a:r>
            <a:r>
              <a:rPr lang="ru-RU" sz="1600" dirty="0"/>
              <a:t>в </a:t>
            </a:r>
            <a:r>
              <a:rPr lang="en-US" sz="1600" dirty="0"/>
              <a:t>III </a:t>
            </a:r>
            <a:r>
              <a:rPr lang="ru-RU" sz="1600" dirty="0" err="1"/>
              <a:t>шлуночок</a:t>
            </a:r>
            <a:r>
              <a:rPr lang="ru-RU" sz="1600" dirty="0"/>
              <a:t>, де </a:t>
            </a:r>
            <a:r>
              <a:rPr lang="ru-RU" sz="1600" dirty="0" err="1"/>
              <a:t>бере</a:t>
            </a:r>
            <a:r>
              <a:rPr lang="ru-RU" sz="1600" dirty="0"/>
              <a:t> участь в </a:t>
            </a:r>
            <a:r>
              <a:rPr lang="ru-RU" sz="1600" dirty="0" err="1"/>
              <a:t>утворенні</a:t>
            </a:r>
            <a:r>
              <a:rPr lang="ru-RU" sz="1600" dirty="0"/>
              <a:t> </a:t>
            </a:r>
            <a:r>
              <a:rPr lang="ru-RU" sz="1600" dirty="0" err="1"/>
              <a:t>судинних</a:t>
            </a:r>
            <a:r>
              <a:rPr lang="ru-RU" sz="1600" dirty="0"/>
              <a:t> </a:t>
            </a:r>
            <a:r>
              <a:rPr lang="ru-RU" sz="1600" dirty="0" err="1"/>
              <a:t>сплетінь</a:t>
            </a:r>
            <a:r>
              <a:rPr lang="ru-RU" sz="1600" dirty="0"/>
              <a:t>. </a:t>
            </a:r>
            <a:r>
              <a:rPr lang="ru-RU" sz="1600" dirty="0" err="1"/>
              <a:t>Ця</a:t>
            </a:r>
            <a:r>
              <a:rPr lang="ru-RU" sz="1600" dirty="0"/>
              <a:t> </a:t>
            </a:r>
            <a:r>
              <a:rPr lang="ru-RU" sz="1600" dirty="0" err="1"/>
              <a:t>артерія</a:t>
            </a:r>
            <a:r>
              <a:rPr lang="ru-RU" sz="1600" dirty="0"/>
              <a:t> </a:t>
            </a:r>
            <a:r>
              <a:rPr lang="ru-RU" sz="1600" dirty="0" err="1" smtClean="0"/>
              <a:t>кровопостачає</a:t>
            </a:r>
            <a:r>
              <a:rPr lang="ru-RU" sz="1600" dirty="0" smtClean="0"/>
              <a:t> </a:t>
            </a:r>
            <a:r>
              <a:rPr lang="ru-RU" sz="1600" dirty="0" err="1"/>
              <a:t>зоровий</a:t>
            </a:r>
            <a:r>
              <a:rPr lang="ru-RU" sz="1600" dirty="0"/>
              <a:t> тракт, </a:t>
            </a:r>
            <a:r>
              <a:rPr lang="ru-RU" sz="1600" dirty="0" err="1" smtClean="0"/>
              <a:t>латеральні</a:t>
            </a:r>
            <a:r>
              <a:rPr lang="ru-RU" sz="1600" dirty="0" smtClean="0"/>
              <a:t> </a:t>
            </a:r>
            <a:r>
              <a:rPr lang="ru-RU" sz="1600" dirty="0" err="1"/>
              <a:t>колінчаті</a:t>
            </a:r>
            <a:r>
              <a:rPr lang="ru-RU" sz="1600" dirty="0"/>
              <a:t> </a:t>
            </a:r>
            <a:r>
              <a:rPr lang="ru-RU" sz="1600" dirty="0" err="1" smtClean="0"/>
              <a:t>тіла</a:t>
            </a:r>
            <a:r>
              <a:rPr lang="ru-RU" sz="1600" dirty="0" smtClean="0"/>
              <a:t>, </a:t>
            </a:r>
            <a:r>
              <a:rPr lang="ru-RU" sz="1600" dirty="0" err="1"/>
              <a:t>внутрішню</a:t>
            </a:r>
            <a:r>
              <a:rPr lang="ru-RU" sz="1600" dirty="0"/>
              <a:t> капсулу, </a:t>
            </a:r>
            <a:r>
              <a:rPr lang="ru-RU" sz="1600" dirty="0" err="1"/>
              <a:t>базальні</a:t>
            </a:r>
            <a:r>
              <a:rPr lang="ru-RU" sz="1600" dirty="0"/>
              <a:t> ядра, ядра </a:t>
            </a:r>
            <a:r>
              <a:rPr lang="ru-RU" sz="1600" dirty="0" err="1"/>
              <a:t>гіпоталамуса</a:t>
            </a:r>
            <a:r>
              <a:rPr lang="ru-RU" sz="1600" dirty="0"/>
              <a:t>, </a:t>
            </a:r>
            <a:r>
              <a:rPr lang="ru-RU" sz="1600" dirty="0" err="1"/>
              <a:t>червоне</a:t>
            </a:r>
            <a:r>
              <a:rPr lang="ru-RU" sz="1600" dirty="0"/>
              <a:t> ядро.</a:t>
            </a:r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916832"/>
            <a:ext cx="4716016" cy="4464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2913618" y="3933056"/>
            <a:ext cx="864096" cy="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H="1">
            <a:off x="3059832" y="3913617"/>
            <a:ext cx="864096" cy="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7 0.00069 C -0.04479 0.00948 -0.04583 0.00555 -0.0441 0.01202 C -0.04566 0.01896 -0.0467 0.02567 -0.04965 0.03192 C -0.05052 0.03863 -0.05121 0.04441 -0.05347 0.05042 " pathEditMode="relative" ptsTypes="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79 -0.00116 C -0.04254 0.00832 -0.04097 0.01804 -0.03837 0.02752 C -0.03785 0.02914 -0.03455 0.03793 -0.03455 0.03863 C -0.03403 0.04279 -0.03455 0.04695 -0.03455 0.05112 " pathEditMode="relative" ptsTypes="fff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8372"/>
            <a:ext cx="5328592" cy="1039427"/>
          </a:xfrm>
        </p:spPr>
        <p:txBody>
          <a:bodyPr>
            <a:normAutofit/>
          </a:bodyPr>
          <a:lstStyle/>
          <a:p>
            <a:r>
              <a:rPr lang="uk-UA" sz="2800" b="1" dirty="0"/>
              <a:t>Підключична артерія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(</a:t>
            </a:r>
            <a:r>
              <a:rPr lang="uk-UA" sz="2800" b="1" dirty="0"/>
              <a:t>a. </a:t>
            </a:r>
            <a:r>
              <a:rPr lang="uk-UA" sz="2800" b="1" dirty="0" err="1"/>
              <a:t>subclavia</a:t>
            </a:r>
            <a:r>
              <a:rPr lang="uk-UA" sz="2800" b="1" dirty="0"/>
              <a:t>)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55976" y="3554197"/>
            <a:ext cx="478802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/>
              <a:t>Підключична артерія </a:t>
            </a:r>
            <a:r>
              <a:rPr lang="uk-UA" sz="1600" dirty="0" smtClean="0"/>
              <a:t>відходить </a:t>
            </a:r>
            <a:r>
              <a:rPr lang="uk-UA" sz="1600" dirty="0"/>
              <a:t>зліва безпосередньо від дуги аорти, праворуч - від </a:t>
            </a:r>
            <a:r>
              <a:rPr lang="uk-UA" sz="1600" dirty="0" err="1"/>
              <a:t>плечеголовного</a:t>
            </a:r>
            <a:r>
              <a:rPr lang="uk-UA" sz="1600" dirty="0"/>
              <a:t> стовбура. Ліва підключична артерія приблизно на 4 см довша за праву. Виходячи з грудної порожнини через її верхню апертуру, </a:t>
            </a:r>
            <a:r>
              <a:rPr lang="uk-UA" sz="1600" dirty="0" smtClean="0"/>
              <a:t>підключична </a:t>
            </a:r>
            <a:r>
              <a:rPr lang="uk-UA" sz="1600" dirty="0"/>
              <a:t>артерія огинає купол плеври і разом з плечовим </a:t>
            </a:r>
            <a:r>
              <a:rPr lang="uk-UA" sz="1600" dirty="0" smtClean="0"/>
              <a:t>нервовим </a:t>
            </a:r>
            <a:r>
              <a:rPr lang="uk-UA" sz="1600" dirty="0"/>
              <a:t>сплетінням вступає в </a:t>
            </a:r>
            <a:r>
              <a:rPr lang="uk-UA" sz="1600" dirty="0" err="1" smtClean="0"/>
              <a:t>міжсходинковий</a:t>
            </a:r>
            <a:r>
              <a:rPr lang="uk-UA" sz="1600" dirty="0" smtClean="0"/>
              <a:t> </a:t>
            </a:r>
            <a:r>
              <a:rPr lang="uk-UA" sz="1600" dirty="0"/>
              <a:t>проміжок, потім артерія проходить під ключицею, перегинається через I ребро в борозні підключичної артерії; нижче латерального краю I ребра проникає в пахвову ямку, де триває в пахвову артерію. </a:t>
            </a:r>
            <a:endParaRPr lang="ru-RU" sz="1600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615884"/>
            <a:ext cx="4248471" cy="512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ÐÐ°ÑÑÐ¸Ð½ÐºÐ¸ Ð¿Ð¾ Ð·Ð°Ð¿ÑÐ¾ÑÑ Ð¿Ð¾Ð´ÐºÐ»ÑÑÐ¸ÑÐ½Ð°Ñ Ð°ÑÑÐµÑÐ¸Ñ Ð°Ð½Ð°ÑÐ¾Ð¼Ð¸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3" t="14784" r="4364" b="36888"/>
          <a:stretch/>
        </p:blipFill>
        <p:spPr bwMode="auto">
          <a:xfrm>
            <a:off x="5381779" y="11653"/>
            <a:ext cx="3762221" cy="3530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7664783" y="2492896"/>
            <a:ext cx="864096" cy="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6948264" y="1759385"/>
            <a:ext cx="864096" cy="1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1364098" y="3356993"/>
            <a:ext cx="183566" cy="720079"/>
          </a:xfrm>
          <a:prstGeom prst="straightConnector1">
            <a:avLst/>
          </a:prstGeom>
          <a:ln w="57150">
            <a:solidFill>
              <a:srgbClr val="F80CD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1907704" y="3645024"/>
            <a:ext cx="183566" cy="720079"/>
          </a:xfrm>
          <a:prstGeom prst="straightConnector1">
            <a:avLst/>
          </a:prstGeom>
          <a:ln w="57150">
            <a:solidFill>
              <a:srgbClr val="F80CD6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66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71 -0.00161 C -0.03107 -0.00485 -0.0368 -0.00115 -0.0368 -0.02267 C -0.0368 -0.03909 -0.03698 -0.06153 -0.02934 -0.07633 C -0.02777 -0.08327 -0.02448 -0.08975 -0.01996 -0.09368 C -0.01961 -0.09484 -0.01979 -0.09646 -0.01909 -0.09738 C -0.01753 -0.09946 -0.01354 -0.10247 -0.01354 -0.10247 C -0.01059 -0.11311 0.00747 -0.11635 0.01459 -0.11751 C 0.0217 -0.11704 0.029 -0.11681 0.03611 -0.11612 C 0.04115 -0.11566 0.03854 -0.11496 0.04254 -0.11242 C 0.04705 -0.10964 0.05747 -0.10432 0.06233 -0.10247 C 0.06459 -0.09761 0.06858 -0.09576 0.07257 -0.09368 C 0.07327 -0.09252 0.07361 -0.0909 0.07448 -0.08998 C 0.07518 -0.08929 0.07657 -0.08975 0.07726 -0.08882 C 0.07813 -0.0879 0.07813 -0.08605 0.079 -0.08512 C 0.07986 -0.0842 0.08108 -0.08443 0.08195 -0.08373 C 0.08229 -0.0835 0.08247 -0.08304 0.08282 -0.08258 " pathEditMode="relative" ptsTypes="fffff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18 -0.00092 C -0.05382 -0.00462 -0.04462 0.00093 -0.05 -0.00601 C -0.05156 -0.00809 -0.05556 -0.01087 -0.05556 -0.01087 C -0.06042 -0.02081 -0.05434 -0.00948 -0.06024 -0.01711 C -0.06927 -0.02868 -0.06945 -0.0266 -0.08264 -0.02845 C -0.09097 -0.02799 -0.09948 -0.02775 -0.10781 -0.02706 C -0.11354 -0.0266 -0.1191 -0.02313 -0.12465 -0.0222 C -0.12778 -0.01943 -0.1309 -0.01943 -0.13403 -0.01711 C -0.13872 -0.01364 -0.14045 -0.01179 -0.14531 -0.00971 C -0.14722 -0.00809 -0.14896 -0.00624 -0.15087 -0.00462 C -0.15174 -0.00393 -0.15278 -0.003 -0.15365 -0.00231 C -0.15556 -0.00069 -0.15938 0.00278 -0.15938 0.00278 C -0.16441 0.01342 -0.15764 0.00093 -0.16389 0.00764 C -0.16649 0.01065 -0.16563 0.01273 -0.16962 0.01273 " pathEditMode="relative" ptsTypes="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5 -0.05598 C -0.00105 -0.05413 0.00781 -0.04834 0.01701 -0.04464 C 0.01944 -0.04233 0.02534 -0.03979 0.02534 -0.03979 C 0.0283 -0.03701 0.0276 -0.03724 0.0309 -0.03585 C 0.03281 -0.03493 0.03663 -0.03354 0.03663 -0.03354 C 0.03906 -0.02822 0.0434 -0.02776 0.04774 -0.02591 C 0.05816 -0.02128 0.06805 -0.0155 0.07864 -0.0111 C 0.0835 -0.00671 0.08975 -0.00462 0.09548 -0.00231 C 0.09791 -2.09114E-6 0.10382 0.00255 0.10382 0.00255 C 0.10555 0.00417 0.10781 0.00463 0.10937 0.00648 C 0.11493 0.01249 0.10746 0.00856 0.11406 0.01134 C 0.11597 0.01296 0.11788 0.01481 0.11979 0.01643 C 0.12066 0.01712 0.12257 0.01874 0.12257 0.01874 C 0.12534 0.02452 0.13316 0.03007 0.13836 0.03262 C 0.14305 0.03863 0.14965 0.04233 0.1552 0.04742 C 0.15764 0.04974 0.16371 0.05112 0.16371 0.05112 C 0.16458 0.05205 0.16562 0.05251 0.16649 0.05367 C 0.16736 0.05483 0.16753 0.05644 0.1684 0.05737 C 0.17031 0.05945 0.1743 0.0613 0.17673 0.06246 C 0.18055 0.06755 0.18611 0.07079 0.1908 0.07495 C 0.1927 0.07657 0.19635 0.07981 0.19635 0.07981 C 0.19826 0.08351 0.20382 0.0886 0.20382 0.0886 C 0.20607 0.09299 0.20764 0.09299 0.21128 0.09484 C 0.21267 0.09993 0.21458 0.09924 0.21788 0.10225 C 0.21857 0.1034 0.21892 0.10502 0.21979 0.10595 C 0.22048 0.10687 0.22187 0.10641 0.22257 0.10733 C 0.22534 0.11104 0.22239 0.11358 0.22812 0.11589 C 0.23003 0.12237 0.2401 0.12977 0.24583 0.12977 " pathEditMode="relative" ptsTypes="fffffffffffffffffffffffffff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4391"/>
            <a:ext cx="3528392" cy="1039427"/>
          </a:xfrm>
        </p:spPr>
        <p:txBody>
          <a:bodyPr>
            <a:noAutofit/>
          </a:bodyPr>
          <a:lstStyle/>
          <a:p>
            <a:r>
              <a:rPr lang="uk-UA" sz="2400" b="1" dirty="0" smtClean="0"/>
              <a:t>Відділи Підключичної артерії</a:t>
            </a:r>
            <a:endParaRPr lang="ru-RU" sz="2400" b="1" dirty="0"/>
          </a:p>
        </p:txBody>
      </p:sp>
      <p:pic>
        <p:nvPicPr>
          <p:cNvPr id="3" name="Picture 2" descr="ÐÐ°ÑÑÐ¸Ð½ÐºÐ¸ Ð¿Ð¾ Ð·Ð°Ð¿ÑÐ¾ÑÑ Ð¿Ð¾Ð´ÐºÐ»ÑÑÐ¸ÑÐ½Ð°Ñ Ð°ÑÑÐµÑÐ¸Ñ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6" t="14784" r="46938" b="8873"/>
          <a:stretch/>
        </p:blipFill>
        <p:spPr bwMode="auto">
          <a:xfrm>
            <a:off x="0" y="1292261"/>
            <a:ext cx="3880630" cy="5577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3164681"/>
            <a:ext cx="506678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Підключична артерія </a:t>
            </a:r>
            <a:r>
              <a:rPr lang="uk-UA" dirty="0" err="1"/>
              <a:t>топографічно</a:t>
            </a:r>
            <a:r>
              <a:rPr lang="uk-UA" dirty="0"/>
              <a:t> підрозділяється на </a:t>
            </a:r>
            <a:r>
              <a:rPr lang="uk-UA" u="sng" dirty="0"/>
              <a:t>три відділи: </a:t>
            </a:r>
            <a:endParaRPr lang="uk-UA" u="sng" dirty="0" smtClean="0"/>
          </a:p>
          <a:p>
            <a:pPr marL="342900" indent="-342900">
              <a:buAutoNum type="arabicPeriod"/>
            </a:pPr>
            <a:r>
              <a:rPr lang="uk-UA" dirty="0" smtClean="0"/>
              <a:t>від </a:t>
            </a:r>
            <a:r>
              <a:rPr lang="uk-UA" dirty="0"/>
              <a:t>місця початку до внутрішнього краю </a:t>
            </a:r>
            <a:r>
              <a:rPr lang="uk-UA" dirty="0" smtClean="0"/>
              <a:t>переднього </a:t>
            </a:r>
            <a:r>
              <a:rPr lang="uk-UA" dirty="0" err="1" smtClean="0"/>
              <a:t>сходинкового</a:t>
            </a:r>
            <a:r>
              <a:rPr lang="uk-UA" dirty="0" smtClean="0"/>
              <a:t> м'яза;</a:t>
            </a:r>
          </a:p>
          <a:p>
            <a:pPr marL="342900" indent="-342900">
              <a:buAutoNum type="arabicPeriod"/>
            </a:pPr>
            <a:r>
              <a:rPr lang="uk-UA" dirty="0" smtClean="0"/>
              <a:t> </a:t>
            </a:r>
            <a:r>
              <a:rPr lang="uk-UA" dirty="0"/>
              <a:t>в </a:t>
            </a:r>
            <a:r>
              <a:rPr lang="uk-UA" dirty="0" err="1" smtClean="0"/>
              <a:t>міжсходинковому</a:t>
            </a:r>
            <a:r>
              <a:rPr lang="uk-UA" dirty="0" smtClean="0"/>
              <a:t> проміжку; </a:t>
            </a:r>
          </a:p>
          <a:p>
            <a:pPr marL="342900" indent="-342900">
              <a:buAutoNum type="arabicPeriod"/>
            </a:pPr>
            <a:r>
              <a:rPr lang="uk-UA" dirty="0" smtClean="0"/>
              <a:t>після </a:t>
            </a:r>
            <a:r>
              <a:rPr lang="uk-UA" dirty="0"/>
              <a:t>виходу з </a:t>
            </a:r>
            <a:r>
              <a:rPr lang="uk-UA" dirty="0" err="1" smtClean="0"/>
              <a:t>міжсходинкового</a:t>
            </a:r>
            <a:r>
              <a:rPr lang="uk-UA" dirty="0" smtClean="0"/>
              <a:t> </a:t>
            </a:r>
            <a:r>
              <a:rPr lang="uk-UA" dirty="0"/>
              <a:t>проміжку. </a:t>
            </a:r>
            <a:endParaRPr lang="uk-UA" dirty="0" smtClean="0"/>
          </a:p>
          <a:p>
            <a:r>
              <a:rPr lang="uk-UA" dirty="0" smtClean="0"/>
              <a:t>У </a:t>
            </a:r>
            <a:r>
              <a:rPr lang="uk-UA" dirty="0"/>
              <a:t>першому відділі від артерії відходять три гілки: </a:t>
            </a:r>
            <a:r>
              <a:rPr lang="uk-UA" b="1" i="1" dirty="0"/>
              <a:t>хребетна, внутрішня грудна артерії </a:t>
            </a:r>
            <a:r>
              <a:rPr lang="uk-UA" dirty="0"/>
              <a:t>і</a:t>
            </a:r>
            <a:r>
              <a:rPr lang="uk-UA" b="1" i="1" dirty="0"/>
              <a:t> </a:t>
            </a:r>
            <a:r>
              <a:rPr lang="uk-UA" b="1" i="1" dirty="0" err="1" smtClean="0"/>
              <a:t>щитошийний</a:t>
            </a:r>
            <a:r>
              <a:rPr lang="uk-UA" b="1" i="1" dirty="0" smtClean="0"/>
              <a:t> </a:t>
            </a:r>
            <a:r>
              <a:rPr lang="uk-UA" b="1" i="1" dirty="0" smtClean="0"/>
              <a:t>стовбур</a:t>
            </a:r>
            <a:r>
              <a:rPr lang="uk-UA" dirty="0" smtClean="0"/>
              <a:t>. </a:t>
            </a:r>
            <a:r>
              <a:rPr lang="uk-UA" dirty="0"/>
              <a:t>У другому </a:t>
            </a:r>
            <a:r>
              <a:rPr lang="uk-UA" dirty="0" smtClean="0"/>
              <a:t>відділі </a:t>
            </a:r>
            <a:r>
              <a:rPr lang="uk-UA" dirty="0"/>
              <a:t>від підключичної артерії відходить </a:t>
            </a:r>
            <a:r>
              <a:rPr lang="uk-UA" b="1" i="1" dirty="0"/>
              <a:t>реберно-шийний стовбур</a:t>
            </a:r>
            <a:r>
              <a:rPr lang="uk-UA" dirty="0"/>
              <a:t>, а в третьому - </a:t>
            </a:r>
            <a:r>
              <a:rPr lang="uk-UA" b="1" i="1" dirty="0"/>
              <a:t>поперечна артерія </a:t>
            </a:r>
            <a:r>
              <a:rPr lang="uk-UA" b="1" i="1" dirty="0" smtClean="0"/>
              <a:t>шиї.</a:t>
            </a:r>
            <a:endParaRPr lang="ru-RU" b="1" i="1" dirty="0"/>
          </a:p>
        </p:txBody>
      </p:sp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65" r="2939" b="3592"/>
          <a:stretch/>
        </p:blipFill>
        <p:spPr bwMode="auto">
          <a:xfrm>
            <a:off x="3707904" y="0"/>
            <a:ext cx="5436096" cy="32129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2699792" y="4725144"/>
            <a:ext cx="144016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627784" y="4437112"/>
            <a:ext cx="144016" cy="144016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 стрелкой 7"/>
          <p:cNvCxnSpPr/>
          <p:nvPr/>
        </p:nvCxnSpPr>
        <p:spPr>
          <a:xfrm flipH="1" flipV="1">
            <a:off x="2797917" y="4581128"/>
            <a:ext cx="405931" cy="144016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2538658" y="4581128"/>
            <a:ext cx="665190" cy="36004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2594951" y="4725144"/>
            <a:ext cx="405931" cy="144016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9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5.66736E-7 C 0.00521 -0.00995 0.00295 -0.02475 0.00556 -0.03608 C 0.00643 -0.04788 0.00538 -0.06269 0.00851 -0.07356 C 0.00747 -0.09183 0.0007 -0.12167 0.01129 -0.13578 C 0.01407 -0.14758 0.01476 -0.15984 0.01684 -0.17187 C 0.02032 -0.19176 0.02761 -0.20934 0.03091 -0.22924 C 0.0316 -0.26278 0.03091 -0.27134 0.03837 -0.29771 C 0.0408 -0.31552 0.03611 -0.33356 0.03368 -0.35114 C 0.0342 -0.37566 0.03229 -0.39324 0.03733 -0.41476 C 0.03629 -0.43349 0.03768 -0.43002 0.02622 -0.43349 C 0.01476 -0.43234 0.00573 -0.43118 -0.00468 -0.42586 C -0.00833 -0.42655 -0.01284 -0.4254 -0.0158 -0.4284 C -0.01666 -0.42933 -0.01684 -0.43118 -0.01771 -0.43211 C -0.02083 -0.43534 -0.02048 -0.43164 -0.02048 -0.43465 " pathEditMode="relative" ptsTypes="fff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45431E-6 C -0.00209 0.00879 -0.00225 0.01966 0.00383 0.02475 C 0.00591 0.03354 0.00938 0.03955 0.0132 0.04719 C 0.01546 0.05158 0.01563 0.05436 0.01963 0.05598 C 0.02032 0.05713 0.02067 0.05875 0.02154 0.05968 C 0.02223 0.0606 0.02362 0.06014 0.02431 0.06107 C 0.02883 0.06731 0.02067 0.06292 0.02813 0.06592 C 0.03108 0.06986 0.03456 0.07541 0.03838 0.07726 C 0.04272 0.08605 0.04011 0.08304 0.04497 0.08721 C 0.04914 0.09553 0.05157 0.10664 0.05799 0.11196 C 0.06025 0.11635 0.06008 0.11913 0.06355 0.1219 C 0.06529 0.12838 0.06424 0.12445 0.06633 0.13324 C 0.06702 0.13601 0.07015 0.14064 0.07015 0.14064 C 0.07188 0.14758 0.07483 0.15406 0.07952 0.15799 C 0.08074 0.16308 0.08282 0.16863 0.08508 0.17303 C 0.08664 0.1795 0.08542 0.1758 0.08976 0.18436 C 0.09046 0.18552 0.09167 0.18806 0.09167 0.18806 C 0.09341 0.20032 0.09879 0.20934 0.10279 0.22045 C 0.10504 0.22646 0.10556 0.23016 0.10938 0.23525 C 0.1132 0.25167 0.11216 0.26717 0.11216 0.28522 " pathEditMode="relative" ptsTypes="fffffffffffffffffff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70021E-6 C 0.00121 -0.00254 0.00312 -0.00463 0.00382 -0.0074 C 0.00573 -0.01573 0.0066 -0.0236 0.01215 -0.02868 C 0.01372 -0.03447 0.01979 -0.03678 0.02431 -0.03863 C 0.02813 -0.0421 0.03212 -0.04164 0.03646 -0.04349 C 0.04011 -0.04303 0.05087 -0.04395 0.0533 -0.03747 " pathEditMode="relative" ptsTypes="fffff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52 -0.01388 C -0.0243 -0.0192 -0.02517 -0.02174 -0.02743 -0.02637 C -0.03159 -0.02568 -0.03628 -0.02313 -0.04045 -0.02267 C -0.04635 -0.02198 -0.05225 -0.02198 -0.05816 -0.02151 C -0.06198 -0.02128 -0.06562 -0.02059 -0.06944 -0.02012 C -0.08264 -0.02128 -0.09548 -0.02637 -0.10868 -0.02637 " pathEditMode="relative" ptsTypes="fffffA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ÐÐ°ÑÑÐ¸Ð½ÐºÐ¸ Ð¿Ð¾ Ð·Ð°Ð¿ÑÐ¾ÑÑ Ð¿Ð¾Ð´ÐºÐ»ÑÑÐ¸ÑÐ½Ð°Ñ Ð°ÑÑÐµÑÐ¸Ñ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412776"/>
            <a:ext cx="4427984" cy="5451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84906"/>
            <a:ext cx="7200800" cy="1039427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Гілки підключичної артерії</a:t>
            </a:r>
            <a:endParaRPr lang="ru-RU" sz="32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816436"/>
              </p:ext>
            </p:extLst>
          </p:nvPr>
        </p:nvGraphicFramePr>
        <p:xfrm>
          <a:off x="165851" y="2132856"/>
          <a:ext cx="4647382" cy="3840480"/>
        </p:xfrm>
        <a:graphic>
          <a:graphicData uri="http://schemas.openxmlformats.org/drawingml/2006/table">
            <a:tbl>
              <a:tblPr/>
              <a:tblGrid>
                <a:gridCol w="197761"/>
                <a:gridCol w="2199593"/>
                <a:gridCol w="2250028"/>
              </a:tblGrid>
              <a:tr h="2381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dirty="0">
                          <a:effectLst/>
                          <a:latin typeface="Times New Roman"/>
                        </a:rPr>
                        <a:t>1.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dirty="0">
                          <a:effectLst/>
                          <a:latin typeface="Times New Roman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/>
                        </a:rPr>
                        <a:t>subclavia</a:t>
                      </a:r>
                      <a:endParaRPr lang="en-US" sz="18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>
                          <a:effectLst/>
                          <a:latin typeface="Times New Roman"/>
                        </a:rPr>
                        <a:t>11. a. suprascapularis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>
                          <a:effectLst/>
                          <a:latin typeface="Times New Roman"/>
                        </a:rPr>
                        <a:t>2.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>
                          <a:effectLst/>
                          <a:latin typeface="Times New Roman"/>
                        </a:rPr>
                        <a:t>a. carotis communis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>
                          <a:effectLst/>
                          <a:latin typeface="Times New Roman"/>
                        </a:rPr>
                        <a:t>12. truncus coatacervicales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dirty="0" smtClean="0">
                          <a:effectLst/>
                          <a:latin typeface="Times New Roman"/>
                        </a:rPr>
                        <a:t>3.</a:t>
                      </a:r>
                      <a:endParaRPr lang="ru-RU" sz="18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dirty="0">
                          <a:effectLst/>
                          <a:latin typeface="Times New Roman"/>
                        </a:rPr>
                        <a:t>a. </a:t>
                      </a:r>
                      <a:r>
                        <a:rPr lang="en-US" sz="1800" dirty="0" err="1" smtClean="0">
                          <a:effectLst/>
                          <a:latin typeface="Times New Roman"/>
                        </a:rPr>
                        <a:t>pericardiacaphrenica</a:t>
                      </a:r>
                      <a:endParaRPr lang="en-US" sz="18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>
                          <a:effectLst/>
                          <a:latin typeface="Times New Roman"/>
                        </a:rPr>
                        <a:t>13. a. intercostales suprema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800" dirty="0" smtClean="0">
                          <a:effectLst/>
                          <a:latin typeface="Times New Roman"/>
                        </a:rPr>
                        <a:t>4.</a:t>
                      </a:r>
                      <a:r>
                        <a:rPr lang="ru-RU" sz="1800" baseline="0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Times New Roman"/>
                        </a:rPr>
                        <a:t>r. </a:t>
                      </a:r>
                      <a:r>
                        <a:rPr lang="en-US" sz="1800" dirty="0" err="1" smtClean="0">
                          <a:effectLst/>
                          <a:latin typeface="Times New Roman"/>
                        </a:rPr>
                        <a:t>intercostales</a:t>
                      </a:r>
                      <a:r>
                        <a:rPr lang="uk-UA" sz="1800" baseline="0" dirty="0" smtClean="0"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800" dirty="0" err="1" smtClean="0">
                          <a:effectLst/>
                          <a:latin typeface="Times New Roman"/>
                        </a:rPr>
                        <a:t>anteriores</a:t>
                      </a:r>
                      <a:endParaRPr lang="en-US" sz="18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>
                          <a:effectLst/>
                          <a:latin typeface="Times New Roman"/>
                        </a:rPr>
                        <a:t>14. a. cervicales profunda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>
                          <a:effectLst/>
                          <a:latin typeface="Times New Roman"/>
                        </a:rPr>
                        <a:t>5.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>
                          <a:effectLst/>
                          <a:latin typeface="Times New Roman"/>
                        </a:rPr>
                        <a:t>a. muscolophrenica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dirty="0">
                          <a:effectLst/>
                          <a:latin typeface="Times New Roman"/>
                        </a:rPr>
                        <a:t>15. a. </a:t>
                      </a:r>
                      <a:r>
                        <a:rPr lang="en-US" sz="1800" dirty="0" err="1">
                          <a:effectLst/>
                          <a:latin typeface="Times New Roman"/>
                        </a:rPr>
                        <a:t>transversa</a:t>
                      </a:r>
                      <a:r>
                        <a:rPr lang="en-US" sz="1800" dirty="0">
                          <a:effectLst/>
                          <a:latin typeface="Times New Roman"/>
                        </a:rPr>
                        <a:t> coli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>
                          <a:effectLst/>
                          <a:latin typeface="Times New Roman"/>
                        </a:rPr>
                        <a:t>6.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dirty="0">
                          <a:effectLst/>
                          <a:latin typeface="Times New Roman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/>
                        </a:rPr>
                        <a:t>epigastrica</a:t>
                      </a:r>
                      <a:r>
                        <a:rPr lang="en-US" sz="1800" dirty="0">
                          <a:effectLst/>
                          <a:latin typeface="Times New Roman"/>
                        </a:rPr>
                        <a:t> superior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>
                          <a:effectLst/>
                          <a:latin typeface="Times New Roman"/>
                        </a:rPr>
                        <a:t>16. rr. ascendens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>
                          <a:effectLst/>
                          <a:latin typeface="Times New Roman"/>
                        </a:rPr>
                        <a:t>7.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>
                          <a:effectLst/>
                          <a:latin typeface="Times New Roman"/>
                        </a:rPr>
                        <a:t>truncus thyrocervicales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dirty="0">
                          <a:effectLst/>
                          <a:latin typeface="Times New Roman"/>
                        </a:rPr>
                        <a:t>17. </a:t>
                      </a:r>
                      <a:r>
                        <a:rPr lang="en-US" sz="1800" dirty="0" err="1">
                          <a:effectLst/>
                          <a:latin typeface="Times New Roman"/>
                        </a:rPr>
                        <a:t>rr</a:t>
                      </a:r>
                      <a:r>
                        <a:rPr lang="en-US" sz="1800" dirty="0">
                          <a:effectLst/>
                          <a:latin typeface="Times New Roman"/>
                        </a:rPr>
                        <a:t>. </a:t>
                      </a:r>
                      <a:r>
                        <a:rPr lang="en-US" sz="1800" dirty="0" err="1">
                          <a:effectLst/>
                          <a:latin typeface="Times New Roman"/>
                        </a:rPr>
                        <a:t>descendens</a:t>
                      </a:r>
                      <a:endParaRPr lang="en-US" sz="18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>
                          <a:effectLst/>
                          <a:latin typeface="Times New Roman"/>
                        </a:rPr>
                        <a:t>8.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>
                          <a:effectLst/>
                          <a:latin typeface="Times New Roman"/>
                        </a:rPr>
                        <a:t>a. thyroidea inferior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>
                          <a:effectLst/>
                          <a:latin typeface="Times New Roman"/>
                        </a:rPr>
                        <a:t>18. a. vertebralis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>
                          <a:effectLst/>
                          <a:latin typeface="Times New Roman"/>
                        </a:rPr>
                        <a:t>9.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dirty="0">
                          <a:effectLst/>
                          <a:latin typeface="Times New Roman"/>
                        </a:rPr>
                        <a:t>a. </a:t>
                      </a:r>
                      <a:r>
                        <a:rPr lang="en-US" sz="1800" dirty="0" err="1">
                          <a:effectLst/>
                          <a:latin typeface="Times New Roman"/>
                        </a:rPr>
                        <a:t>cervicalis</a:t>
                      </a:r>
                      <a:r>
                        <a:rPr lang="en-US" sz="1800" dirty="0"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/>
                        </a:rPr>
                        <a:t>ascendes</a:t>
                      </a:r>
                      <a:endParaRPr lang="en-US" sz="18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>
                          <a:effectLst/>
                          <a:latin typeface="Times New Roman"/>
                        </a:rPr>
                        <a:t>19. rr. spinalis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dirty="0">
                          <a:effectLst/>
                          <a:latin typeface="Times New Roman"/>
                        </a:rPr>
                        <a:t>10. a. </a:t>
                      </a:r>
                      <a:r>
                        <a:rPr lang="en-US" sz="1800" dirty="0" err="1">
                          <a:effectLst/>
                          <a:latin typeface="Times New Roman"/>
                        </a:rPr>
                        <a:t>cervicales</a:t>
                      </a:r>
                      <a:r>
                        <a:rPr lang="en-US" sz="1800" dirty="0"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/>
                        </a:rPr>
                        <a:t>superficiales</a:t>
                      </a:r>
                      <a:endParaRPr lang="en-US" sz="18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dirty="0">
                          <a:effectLst/>
                          <a:latin typeface="Times New Roman"/>
                        </a:rPr>
                        <a:t>20. a. </a:t>
                      </a:r>
                      <a:r>
                        <a:rPr lang="en-US" sz="1800" dirty="0" err="1">
                          <a:effectLst/>
                          <a:latin typeface="Times New Roman"/>
                        </a:rPr>
                        <a:t>thoracica</a:t>
                      </a:r>
                      <a:r>
                        <a:rPr lang="en-US" sz="1800" dirty="0">
                          <a:effectLst/>
                          <a:latin typeface="Times New Roman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/>
                        </a:rPr>
                        <a:t>interna</a:t>
                      </a:r>
                      <a:endParaRPr lang="en-US" sz="1800" dirty="0">
                        <a:effectLst/>
                        <a:latin typeface="Times New Roman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7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5760640" cy="504055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Хребетна артерія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a. </a:t>
            </a:r>
            <a:r>
              <a:rPr lang="uk-UA" b="1" dirty="0" err="1"/>
              <a:t>Vertebralis</a:t>
            </a:r>
            <a:r>
              <a:rPr lang="uk-UA" b="1" dirty="0"/>
              <a:t>)</a:t>
            </a:r>
            <a:endParaRPr lang="ru-RU" b="1" dirty="0"/>
          </a:p>
        </p:txBody>
      </p:sp>
      <p:pic>
        <p:nvPicPr>
          <p:cNvPr id="3" name="Picture 2" descr="ÐÐ°ÑÑÐ¸Ð½ÐºÐ¸ Ð¿Ð¾ Ð·Ð°Ð¿ÑÐ¾ÑÑ Ð²Ð½ÑÑÑÐµÐ½Ð½ÑÑ ÑÐ¾Ð½Ð½Ð°Ñ Ð°ÑÑÐµÑÐ¸Ñ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810000" cy="2324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9" t="50843" r="8292" b="4600"/>
          <a:stretch/>
        </p:blipFill>
        <p:spPr bwMode="auto">
          <a:xfrm>
            <a:off x="6228184" y="20880"/>
            <a:ext cx="2915816" cy="21839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35896" y="2056686"/>
            <a:ext cx="55081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Хребетна артерія </a:t>
            </a:r>
            <a:r>
              <a:rPr lang="uk-UA" dirty="0" smtClean="0"/>
              <a:t>починається </a:t>
            </a:r>
            <a:r>
              <a:rPr lang="uk-UA" dirty="0"/>
              <a:t>на рівні поперечного відростка VII шийного хребця від </a:t>
            </a:r>
            <a:r>
              <a:rPr lang="uk-UA" dirty="0" smtClean="0"/>
              <a:t>верхнього </a:t>
            </a:r>
            <a:r>
              <a:rPr lang="uk-UA" dirty="0"/>
              <a:t>півкола підключичної артерії. Потім </a:t>
            </a:r>
            <a:r>
              <a:rPr lang="uk-UA" dirty="0" smtClean="0"/>
              <a:t>йде між переднім </a:t>
            </a:r>
            <a:r>
              <a:rPr lang="uk-UA" dirty="0" err="1" smtClean="0"/>
              <a:t>сходинковим</a:t>
            </a:r>
            <a:r>
              <a:rPr lang="uk-UA" dirty="0" smtClean="0"/>
              <a:t> </a:t>
            </a:r>
            <a:r>
              <a:rPr lang="uk-UA" dirty="0"/>
              <a:t>м'язом і </a:t>
            </a:r>
            <a:r>
              <a:rPr lang="uk-UA" dirty="0" smtClean="0"/>
              <a:t>довгим </a:t>
            </a:r>
            <a:r>
              <a:rPr lang="uk-UA" dirty="0"/>
              <a:t>м'язом шиї (</a:t>
            </a:r>
            <a:r>
              <a:rPr lang="uk-UA" b="1" dirty="0" err="1" smtClean="0"/>
              <a:t>передхребтова</a:t>
            </a:r>
            <a:r>
              <a:rPr lang="uk-UA" b="1" dirty="0" smtClean="0"/>
              <a:t> частина</a:t>
            </a:r>
            <a:r>
              <a:rPr lang="uk-UA" dirty="0"/>
              <a:t>), прямує </a:t>
            </a:r>
            <a:r>
              <a:rPr lang="uk-UA" dirty="0" smtClean="0"/>
              <a:t>вверх </a:t>
            </a:r>
            <a:r>
              <a:rPr lang="uk-UA" dirty="0"/>
              <a:t>через отвори поперечних відростків VI-II шийних хребців </a:t>
            </a:r>
            <a:r>
              <a:rPr lang="uk-UA" dirty="0" smtClean="0"/>
              <a:t>(</a:t>
            </a:r>
            <a:r>
              <a:rPr lang="uk-UA" b="1" dirty="0" err="1" smtClean="0"/>
              <a:t>поперечно-відросткова</a:t>
            </a:r>
            <a:r>
              <a:rPr lang="uk-UA" b="1" dirty="0" smtClean="0"/>
              <a:t> </a:t>
            </a:r>
            <a:r>
              <a:rPr lang="uk-UA" b="1" dirty="0"/>
              <a:t>частина</a:t>
            </a:r>
            <a:r>
              <a:rPr lang="uk-UA" dirty="0" smtClean="0"/>
              <a:t>). </a:t>
            </a:r>
            <a:r>
              <a:rPr lang="uk-UA" dirty="0"/>
              <a:t>Потім артерія повертає в латеральному напрямку і проходить через отвір в поперечному відростку атланта </a:t>
            </a:r>
            <a:r>
              <a:rPr lang="uk-UA" dirty="0" smtClean="0"/>
              <a:t>(</a:t>
            </a:r>
            <a:r>
              <a:rPr lang="uk-UA" b="1" dirty="0" err="1" smtClean="0"/>
              <a:t>атлантова</a:t>
            </a:r>
            <a:r>
              <a:rPr lang="uk-UA" b="1" dirty="0" smtClean="0"/>
              <a:t> </a:t>
            </a:r>
            <a:r>
              <a:rPr lang="uk-UA" b="1" dirty="0"/>
              <a:t>частина</a:t>
            </a:r>
            <a:r>
              <a:rPr lang="uk-UA" dirty="0"/>
              <a:t>). Після цього артерія огинає ззаду верхню суглобову поверхню атланта, проходить крізь задню </a:t>
            </a:r>
            <a:r>
              <a:rPr lang="uk-UA" dirty="0" err="1" smtClean="0"/>
              <a:t>атланто-потиличну</a:t>
            </a:r>
            <a:r>
              <a:rPr lang="uk-UA" dirty="0" smtClean="0"/>
              <a:t> </a:t>
            </a:r>
            <a:r>
              <a:rPr lang="uk-UA" dirty="0"/>
              <a:t>мембрану і тверду оболонку спинного мозку і входить в порожнину черепа через великий потиличний отвір (</a:t>
            </a:r>
            <a:r>
              <a:rPr lang="uk-UA" b="1" dirty="0"/>
              <a:t>внутрішньочерепна </a:t>
            </a:r>
            <a:r>
              <a:rPr lang="uk-UA" b="1" dirty="0" smtClean="0"/>
              <a:t>частина</a:t>
            </a:r>
            <a:r>
              <a:rPr lang="uk-UA" dirty="0" smtClean="0"/>
              <a:t>). </a:t>
            </a:r>
            <a:endParaRPr lang="ru-RU" dirty="0"/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" t="50843" r="58506" b="3490"/>
          <a:stretch/>
        </p:blipFill>
        <p:spPr bwMode="auto">
          <a:xfrm>
            <a:off x="0" y="3521693"/>
            <a:ext cx="3707903" cy="333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879906" y="3429000"/>
            <a:ext cx="665190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793186" y="3068960"/>
            <a:ext cx="665190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864668" y="2276872"/>
            <a:ext cx="665190" cy="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2843808" y="1953321"/>
            <a:ext cx="665190" cy="360040"/>
          </a:xfrm>
          <a:prstGeom prst="straightConnector1">
            <a:avLst/>
          </a:prstGeom>
          <a:ln w="57150"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ÐÐ°ÑÑÐ¸Ð½ÐºÐ¸ Ð¿Ð¾ Ð·Ð°Ð¿ÑÐ¾ÑÑ Ð¿Ð¾Ð·Ð²Ð¾Ð½Ð¾ÑÐ½Ð°Ñ Ð°ÑÑÐµÑÐ¸Ñ Ð°Ð½Ð°ÑÐ¾Ð¼Ð¸Ñ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59222"/>
            <a:ext cx="5916910" cy="441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5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35 0.00208 C -0.02969 -0.00647 -0.03316 -0.03261 -0.02744 -0.04025 " pathEditMode="relative" ptsTypes="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0.01227 C -0.00434 0.00625 -0.00556 0.00093 -0.00695 -0.00508 C -0.00816 -0.02822 -0.00591 -0.0525 -0.00973 -0.07494 C -0.01007 -0.08073 -0.01007 -0.08651 -0.01077 -0.09229 C -0.01129 -0.09715 -0.01355 -0.10108 -0.01355 -0.10594 " pathEditMode="relative" ptsTypes="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44 0.0007 C -0.03351 -0.00185 -0.02969 -0.00994 -0.03681 -0.01295 C -0.03803 -0.01827 -0.03924 -0.02336 -0.0415 -0.02799 C -0.04289 -0.034 -0.04428 -0.04186 -0.03959 -0.04533 " pathEditMode="relative" ptsTypes="fff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6.42147E-6 C -0.00695 -0.00277 0.00139 0.0014 -0.00469 -0.00485 C -0.00625 -0.00647 -0.00834 -0.00647 -0.01025 -0.00739 C -0.01476 -0.00578 -0.01806 -0.003 -0.0224 -0.00115 C -0.02743 -0.00161 -0.03247 -0.00161 -0.0375 -0.00231 C -0.03854 -0.00254 -0.03993 -0.00254 -0.04028 -0.00369 C -0.0415 -0.00855 -0.03854 -0.01364 -0.03559 -0.0148 C -0.03264 -0.01757 -0.03108 -0.02081 -0.02813 -0.02359 C -0.0257 -0.03261 -0.01563 -0.04163 -0.00851 -0.04464 C -0.004 -0.05389 -0.00452 -0.06546 4.44444E-6 -0.07471 C 0.00208 -0.08419 0.00364 -0.08674 0.00087 -0.0983 C 0.00052 -0.09946 -0.00122 -0.09877 -0.00191 -0.09946 C -0.00243 -0.09992 -0.00243 -0.10108 -0.00278 -0.10201 " pathEditMode="relative" ptsTypes="ffffffffffffA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7" r="20250"/>
          <a:stretch/>
        </p:blipFill>
        <p:spPr bwMode="auto">
          <a:xfrm>
            <a:off x="1691680" y="32678"/>
            <a:ext cx="5652121" cy="687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62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Висхідна аорта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 err="1"/>
              <a:t>pars</a:t>
            </a:r>
            <a:r>
              <a:rPr lang="uk-UA" b="1" dirty="0"/>
              <a:t> </a:t>
            </a:r>
            <a:r>
              <a:rPr lang="uk-UA" b="1" dirty="0" err="1"/>
              <a:t>ascendens</a:t>
            </a:r>
            <a:r>
              <a:rPr lang="uk-UA" b="1" dirty="0"/>
              <a:t> </a:t>
            </a:r>
            <a:r>
              <a:rPr lang="uk-UA" b="1" dirty="0" err="1"/>
              <a:t>aortae</a:t>
            </a:r>
            <a:r>
              <a:rPr lang="uk-UA" b="1" dirty="0" smtClean="0"/>
              <a:t>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34951" y="1568785"/>
            <a:ext cx="453650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rgbClr val="FF0000"/>
                </a:solidFill>
              </a:rPr>
              <a:t>Цибулина аорти </a:t>
            </a:r>
            <a:r>
              <a:rPr lang="uk-UA" sz="2000" b="1" i="1" dirty="0">
                <a:solidFill>
                  <a:srgbClr val="FF0000"/>
                </a:solidFill>
              </a:rPr>
              <a:t>(</a:t>
            </a:r>
            <a:r>
              <a:rPr lang="uk-UA" sz="2000" b="1" i="1" dirty="0" err="1">
                <a:solidFill>
                  <a:srgbClr val="FF0000"/>
                </a:solidFill>
              </a:rPr>
              <a:t>bulbus</a:t>
            </a:r>
            <a:r>
              <a:rPr lang="uk-UA" sz="2000" b="1" i="1" dirty="0">
                <a:solidFill>
                  <a:srgbClr val="FF0000"/>
                </a:solidFill>
              </a:rPr>
              <a:t> </a:t>
            </a:r>
            <a:r>
              <a:rPr lang="uk-UA" sz="2000" b="1" i="1" dirty="0" err="1">
                <a:solidFill>
                  <a:srgbClr val="FF0000"/>
                </a:solidFill>
              </a:rPr>
              <a:t>aortae</a:t>
            </a:r>
            <a:r>
              <a:rPr lang="uk-UA" sz="2000" b="1" i="1" dirty="0" smtClean="0">
                <a:solidFill>
                  <a:srgbClr val="FF0000"/>
                </a:solidFill>
              </a:rPr>
              <a:t>)</a:t>
            </a:r>
            <a:r>
              <a:rPr lang="uk-UA" sz="2000" dirty="0" smtClean="0"/>
              <a:t>, </a:t>
            </a:r>
            <a:r>
              <a:rPr lang="uk-UA" dirty="0" smtClean="0"/>
              <a:t>діаметр - 2,5-3 </a:t>
            </a:r>
            <a:r>
              <a:rPr lang="uk-UA" dirty="0"/>
              <a:t>см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2146355"/>
            <a:ext cx="4809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u="sng" dirty="0" smtClean="0">
                <a:solidFill>
                  <a:srgbClr val="C00000"/>
                </a:solidFill>
              </a:rPr>
              <a:t>Три </a:t>
            </a:r>
            <a:r>
              <a:rPr lang="uk-UA" b="1" i="1" u="sng" dirty="0">
                <a:solidFill>
                  <a:srgbClr val="C00000"/>
                </a:solidFill>
              </a:rPr>
              <a:t>синуса аорти (</a:t>
            </a:r>
            <a:r>
              <a:rPr lang="uk-UA" b="1" i="1" u="sng" dirty="0" err="1">
                <a:solidFill>
                  <a:srgbClr val="C00000"/>
                </a:solidFill>
              </a:rPr>
              <a:t>sinus</a:t>
            </a:r>
            <a:r>
              <a:rPr lang="uk-UA" b="1" i="1" u="sng" dirty="0">
                <a:solidFill>
                  <a:srgbClr val="C00000"/>
                </a:solidFill>
              </a:rPr>
              <a:t> </a:t>
            </a:r>
            <a:r>
              <a:rPr lang="uk-UA" b="1" i="1" u="sng" dirty="0" err="1">
                <a:solidFill>
                  <a:srgbClr val="C00000"/>
                </a:solidFill>
              </a:rPr>
              <a:t>aortae</a:t>
            </a:r>
            <a:r>
              <a:rPr lang="uk-UA" b="1" i="1" u="sng" dirty="0" smtClean="0">
                <a:solidFill>
                  <a:srgbClr val="C00000"/>
                </a:solidFill>
              </a:rPr>
              <a:t>) </a:t>
            </a:r>
            <a:r>
              <a:rPr lang="uk-UA" dirty="0" smtClean="0"/>
              <a:t>розташовані </a:t>
            </a:r>
            <a:r>
              <a:rPr lang="uk-UA" dirty="0"/>
              <a:t>між внутрішньою поверхнею аорти і </a:t>
            </a:r>
            <a:r>
              <a:rPr lang="uk-UA" dirty="0" smtClean="0"/>
              <a:t>відповідною </a:t>
            </a:r>
            <a:r>
              <a:rPr lang="uk-UA" dirty="0" err="1"/>
              <a:t>півмісяцевою</a:t>
            </a:r>
            <a:r>
              <a:rPr lang="uk-UA" dirty="0"/>
              <a:t> заслінкою клапана аорти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19538" y="3212976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Від </a:t>
            </a:r>
            <a:r>
              <a:rPr lang="uk-UA" dirty="0" smtClean="0"/>
              <a:t>цибулини аорти </a:t>
            </a:r>
            <a:r>
              <a:rPr lang="uk-UA" dirty="0"/>
              <a:t>відходять </a:t>
            </a:r>
            <a:r>
              <a:rPr lang="uk-UA" b="1" i="1" u="sng" dirty="0" smtClean="0">
                <a:solidFill>
                  <a:srgbClr val="C00000"/>
                </a:solidFill>
              </a:rPr>
              <a:t>права </a:t>
            </a:r>
            <a:r>
              <a:rPr lang="uk-UA" b="1" i="1" u="sng" dirty="0">
                <a:solidFill>
                  <a:srgbClr val="C00000"/>
                </a:solidFill>
              </a:rPr>
              <a:t>і ліва вінцеві артерії</a:t>
            </a:r>
            <a:endParaRPr lang="ru-RU" b="1" i="1" u="sng" dirty="0">
              <a:solidFill>
                <a:srgbClr val="C00000"/>
              </a:solidFill>
            </a:endParaRPr>
          </a:p>
        </p:txBody>
      </p:sp>
      <p:pic>
        <p:nvPicPr>
          <p:cNvPr id="92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808" y="3859308"/>
            <a:ext cx="5263192" cy="2998692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3851920" cy="5445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низ 6"/>
          <p:cNvSpPr/>
          <p:nvPr/>
        </p:nvSpPr>
        <p:spPr>
          <a:xfrm>
            <a:off x="5868144" y="3933056"/>
            <a:ext cx="288032" cy="978408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4355503">
            <a:off x="1033629" y="2970385"/>
            <a:ext cx="288032" cy="97840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941836">
            <a:off x="2296052" y="1747392"/>
            <a:ext cx="288032" cy="97840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619672" y="2636913"/>
            <a:ext cx="681382" cy="69379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2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34166E-7 L 0.14965 0.0020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10" grpId="0" animBg="1"/>
      <p:bldP spid="11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20711" cy="103942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Внутрішньочерепна частина </a:t>
            </a:r>
            <a:r>
              <a:rPr lang="uk-UA" dirty="0"/>
              <a:t>хребетної артерії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1748423"/>
            <a:ext cx="482453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Від внутрішньочерепної частини хребетної артерії відходять передня і задня </a:t>
            </a:r>
            <a:r>
              <a:rPr lang="uk-UA" b="1" i="1" dirty="0" err="1"/>
              <a:t>менінгеальні</a:t>
            </a:r>
            <a:r>
              <a:rPr lang="uk-UA" b="1" i="1" dirty="0"/>
              <a:t> гілки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 err="1"/>
              <a:t>rr</a:t>
            </a:r>
            <a:r>
              <a:rPr lang="uk-UA" b="1" i="1" dirty="0"/>
              <a:t>. </a:t>
            </a:r>
            <a:r>
              <a:rPr lang="uk-UA" b="1" i="1" dirty="0" err="1" smtClean="0"/>
              <a:t>мeningei</a:t>
            </a:r>
            <a:r>
              <a:rPr lang="uk-UA" b="1" i="1" dirty="0" smtClean="0"/>
              <a:t> </a:t>
            </a:r>
            <a:r>
              <a:rPr lang="uk-UA" b="1" i="1" dirty="0" err="1"/>
              <a:t>anterior</a:t>
            </a:r>
            <a:r>
              <a:rPr lang="uk-UA" b="1" i="1" dirty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/>
              <a:t>posterior</a:t>
            </a:r>
            <a:r>
              <a:rPr lang="uk-UA" b="1" i="1" dirty="0" smtClean="0"/>
              <a:t>)</a:t>
            </a:r>
            <a:r>
              <a:rPr lang="uk-UA" dirty="0" smtClean="0"/>
              <a:t>, що </a:t>
            </a:r>
            <a:r>
              <a:rPr lang="uk-UA" dirty="0" err="1" smtClean="0"/>
              <a:t>кровозабезпечують</a:t>
            </a:r>
            <a:r>
              <a:rPr lang="uk-UA" dirty="0" smtClean="0"/>
              <a:t> </a:t>
            </a:r>
            <a:r>
              <a:rPr lang="uk-UA" dirty="0"/>
              <a:t>тверду оболонку головного мозку; </a:t>
            </a:r>
            <a:endParaRPr lang="uk-UA" dirty="0" smtClean="0"/>
          </a:p>
          <a:p>
            <a:r>
              <a:rPr lang="uk-UA" b="1" i="1" dirty="0" smtClean="0"/>
              <a:t>задня </a:t>
            </a:r>
            <a:r>
              <a:rPr lang="uk-UA" b="1" i="1" dirty="0"/>
              <a:t>спинномозкова артерія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/>
              <a:t>a. </a:t>
            </a:r>
            <a:r>
              <a:rPr lang="uk-UA" b="1" i="1" dirty="0" err="1"/>
              <a:t>spinalis</a:t>
            </a:r>
            <a:r>
              <a:rPr lang="uk-UA" b="1" i="1" dirty="0"/>
              <a:t> </a:t>
            </a:r>
            <a:r>
              <a:rPr lang="uk-UA" b="1" i="1" dirty="0" err="1"/>
              <a:t>posterior</a:t>
            </a:r>
            <a:r>
              <a:rPr lang="uk-UA" b="1" i="1" dirty="0" smtClean="0"/>
              <a:t>)</a:t>
            </a:r>
            <a:r>
              <a:rPr lang="uk-UA" dirty="0" smtClean="0"/>
              <a:t>; </a:t>
            </a:r>
          </a:p>
          <a:p>
            <a:r>
              <a:rPr lang="uk-UA" b="1" i="1" dirty="0" smtClean="0"/>
              <a:t>передня </a:t>
            </a:r>
            <a:r>
              <a:rPr lang="uk-UA" b="1" i="1" dirty="0"/>
              <a:t>спинномозкова артерія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/>
              <a:t>a. </a:t>
            </a:r>
            <a:r>
              <a:rPr lang="uk-UA" b="1" i="1" dirty="0" err="1"/>
              <a:t>spinalis</a:t>
            </a:r>
            <a:r>
              <a:rPr lang="uk-UA" b="1" i="1" dirty="0"/>
              <a:t> </a:t>
            </a:r>
            <a:r>
              <a:rPr lang="uk-UA" b="1" i="1" dirty="0" err="1"/>
              <a:t>anterior</a:t>
            </a:r>
            <a:r>
              <a:rPr lang="uk-UA" b="1" i="1" dirty="0"/>
              <a:t>)</a:t>
            </a:r>
            <a:r>
              <a:rPr lang="uk-UA" dirty="0"/>
              <a:t>, яка з'єднується з однойменною артерією протилежного боку і утворює непарну судину, </a:t>
            </a:r>
            <a:r>
              <a:rPr lang="uk-UA" dirty="0" smtClean="0"/>
              <a:t>що йде </a:t>
            </a:r>
            <a:r>
              <a:rPr lang="uk-UA" dirty="0"/>
              <a:t>вниз в передній щілини спинного мозку; </a:t>
            </a:r>
            <a:endParaRPr lang="uk-UA" dirty="0" smtClean="0"/>
          </a:p>
          <a:p>
            <a:r>
              <a:rPr lang="uk-UA" b="1" i="1" dirty="0" smtClean="0"/>
              <a:t>задня </a:t>
            </a:r>
            <a:r>
              <a:rPr lang="uk-UA" b="1" i="1" dirty="0"/>
              <a:t>нижня </a:t>
            </a:r>
            <a:r>
              <a:rPr lang="uk-UA" b="1" i="1" dirty="0" err="1"/>
              <a:t>мозочкова</a:t>
            </a:r>
            <a:r>
              <a:rPr lang="uk-UA" b="1" i="1" dirty="0"/>
              <a:t> артерія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/>
              <a:t>a. </a:t>
            </a:r>
            <a:r>
              <a:rPr lang="uk-UA" b="1" i="1" dirty="0" err="1"/>
              <a:t>inferior</a:t>
            </a:r>
            <a:r>
              <a:rPr lang="uk-UA" b="1" i="1" dirty="0"/>
              <a:t> </a:t>
            </a:r>
            <a:r>
              <a:rPr lang="uk-UA" b="1" i="1" dirty="0" err="1"/>
              <a:t>posterior</a:t>
            </a:r>
            <a:r>
              <a:rPr lang="uk-UA" b="1" i="1" dirty="0"/>
              <a:t> </a:t>
            </a:r>
            <a:r>
              <a:rPr lang="uk-UA" b="1" i="1" dirty="0" err="1"/>
              <a:t>cerebelli</a:t>
            </a:r>
            <a:r>
              <a:rPr lang="uk-UA" b="1" i="1" dirty="0"/>
              <a:t>)</a:t>
            </a:r>
            <a:r>
              <a:rPr lang="uk-UA" dirty="0"/>
              <a:t>, яка огинає довгастий мозок і </a:t>
            </a:r>
            <a:r>
              <a:rPr lang="uk-UA" dirty="0" err="1" smtClean="0"/>
              <a:t>кровопостачає</a:t>
            </a:r>
            <a:r>
              <a:rPr lang="uk-UA" dirty="0" smtClean="0"/>
              <a:t> </a:t>
            </a:r>
            <a:r>
              <a:rPr lang="uk-UA" dirty="0" err="1"/>
              <a:t>задньо-нижні</a:t>
            </a:r>
            <a:r>
              <a:rPr lang="uk-UA" dirty="0"/>
              <a:t> відділи мозочка.</a:t>
            </a:r>
            <a:endParaRPr lang="ru-RU" dirty="0"/>
          </a:p>
        </p:txBody>
      </p:sp>
      <p:pic>
        <p:nvPicPr>
          <p:cNvPr id="2765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3"/>
          <a:stretch/>
        </p:blipFill>
        <p:spPr bwMode="auto">
          <a:xfrm>
            <a:off x="8012" y="1748423"/>
            <a:ext cx="4275955" cy="4801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2555776" y="4725144"/>
            <a:ext cx="665190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971600" y="4787094"/>
            <a:ext cx="728464" cy="63624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2375581" y="5157192"/>
            <a:ext cx="665190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385161" y="5142074"/>
            <a:ext cx="554754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83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21 0.00278 C -0.0323 0.00324 -0.03455 0.00301 -0.03663 0.00393 C -0.03872 0.00509 -0.04236 0.00902 -0.04236 0.00902 C -0.04358 0.01758 -0.04254 0.01226 -0.04428 0.01897 C -0.04462 0.02013 -0.04513 0.02267 -0.04513 0.02267 " pathEditMode="relative" ptsTypes="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624 C 0.03941 -0.00694 0.04809 -0.01064 0.05191 -0.00254 C 0.05225 0.02152 0.05243 0.04557 0.05295 0.06963 C 0.05312 0.07356 0.05468 0.08097 0.05468 0.08097 " pathEditMode="relative" ptsTypes="fff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408372"/>
            <a:ext cx="3960438" cy="1039427"/>
          </a:xfrm>
        </p:spPr>
        <p:txBody>
          <a:bodyPr>
            <a:normAutofit/>
          </a:bodyPr>
          <a:lstStyle/>
          <a:p>
            <a:r>
              <a:rPr lang="uk-UA" sz="2400" b="1" dirty="0" err="1"/>
              <a:t>Базилярна</a:t>
            </a:r>
            <a:r>
              <a:rPr lang="uk-UA" sz="2400" b="1" dirty="0"/>
              <a:t> артерія (a. </a:t>
            </a:r>
            <a:r>
              <a:rPr lang="uk-UA" sz="2400" b="1" dirty="0" err="1"/>
              <a:t>Basilaris</a:t>
            </a:r>
            <a:r>
              <a:rPr lang="uk-UA" sz="2400" b="1" dirty="0"/>
              <a:t>)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3967" y="375708"/>
            <a:ext cx="4842357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/>
              <a:t>Базилярна</a:t>
            </a:r>
            <a:r>
              <a:rPr lang="uk-UA" b="1" dirty="0"/>
              <a:t> артерія</a:t>
            </a:r>
            <a:r>
              <a:rPr lang="uk-UA" dirty="0"/>
              <a:t> </a:t>
            </a:r>
            <a:r>
              <a:rPr lang="uk-UA" dirty="0" smtClean="0"/>
              <a:t>утворюється </a:t>
            </a:r>
            <a:r>
              <a:rPr lang="uk-UA" dirty="0"/>
              <a:t>у заднього краю моста при з'єднанні правої </a:t>
            </a:r>
            <a:r>
              <a:rPr lang="uk-UA" dirty="0" smtClean="0"/>
              <a:t>та </a:t>
            </a:r>
            <a:r>
              <a:rPr lang="uk-UA" dirty="0"/>
              <a:t>лівої хребетних артерій. Вона розташована в </a:t>
            </a:r>
            <a:r>
              <a:rPr lang="uk-UA" dirty="0" err="1" smtClean="0"/>
              <a:t>базилярній</a:t>
            </a:r>
            <a:r>
              <a:rPr lang="uk-UA" dirty="0" smtClean="0"/>
              <a:t> </a:t>
            </a:r>
            <a:r>
              <a:rPr lang="uk-UA" dirty="0"/>
              <a:t>борозні мосту. У переднього краю моста </a:t>
            </a:r>
            <a:r>
              <a:rPr lang="uk-UA" dirty="0" err="1" smtClean="0"/>
              <a:t>базилярна</a:t>
            </a:r>
            <a:r>
              <a:rPr lang="uk-UA" dirty="0" smtClean="0"/>
              <a:t> </a:t>
            </a:r>
            <a:r>
              <a:rPr lang="uk-UA" dirty="0"/>
              <a:t>артерія ділиться на дві </a:t>
            </a:r>
            <a:r>
              <a:rPr lang="uk-UA" b="1" i="1" dirty="0"/>
              <a:t>задні мозкові </a:t>
            </a:r>
            <a:r>
              <a:rPr lang="uk-UA" b="1" i="1" dirty="0" smtClean="0"/>
              <a:t>артерії</a:t>
            </a:r>
            <a:r>
              <a:rPr lang="uk-UA" dirty="0" smtClean="0"/>
              <a:t>. </a:t>
            </a:r>
            <a:r>
              <a:rPr lang="uk-UA" dirty="0"/>
              <a:t>Від </a:t>
            </a:r>
            <a:r>
              <a:rPr lang="uk-UA" dirty="0" err="1"/>
              <a:t>базилярної</a:t>
            </a:r>
            <a:r>
              <a:rPr lang="uk-UA" dirty="0"/>
              <a:t> артерії відходять </a:t>
            </a:r>
            <a:r>
              <a:rPr lang="uk-UA" b="1" i="1" dirty="0"/>
              <a:t>права </a:t>
            </a:r>
            <a:r>
              <a:rPr lang="uk-UA" dirty="0"/>
              <a:t>і</a:t>
            </a:r>
            <a:r>
              <a:rPr lang="uk-UA" b="1" i="1" dirty="0"/>
              <a:t> ліва передні нижні мозочкові артерії (a. </a:t>
            </a:r>
            <a:r>
              <a:rPr lang="uk-UA" b="1" i="1" dirty="0" err="1"/>
              <a:t>inferior</a:t>
            </a:r>
            <a:r>
              <a:rPr lang="uk-UA" b="1" i="1" dirty="0"/>
              <a:t> </a:t>
            </a:r>
            <a:r>
              <a:rPr lang="uk-UA" b="1" i="1" dirty="0" err="1"/>
              <a:t>anterior</a:t>
            </a:r>
            <a:r>
              <a:rPr lang="uk-UA" b="1" i="1" dirty="0"/>
              <a:t> </a:t>
            </a:r>
            <a:r>
              <a:rPr lang="uk-UA" b="1" i="1" dirty="0" err="1"/>
              <a:t>cerebelli</a:t>
            </a:r>
            <a:r>
              <a:rPr lang="uk-UA" b="1" i="1" dirty="0"/>
              <a:t>, </a:t>
            </a:r>
            <a:r>
              <a:rPr lang="uk-UA" b="1" i="1" dirty="0" err="1"/>
              <a:t>dextra</a:t>
            </a:r>
            <a:r>
              <a:rPr lang="uk-UA" b="1" i="1" dirty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/>
              <a:t>sinistra</a:t>
            </a:r>
            <a:r>
              <a:rPr lang="uk-UA" b="1" i="1" dirty="0"/>
              <a:t>)</a:t>
            </a:r>
            <a:r>
              <a:rPr lang="uk-UA" dirty="0"/>
              <a:t>, які </a:t>
            </a:r>
            <a:r>
              <a:rPr lang="uk-UA" dirty="0" err="1"/>
              <a:t>кровопостачають</a:t>
            </a:r>
            <a:r>
              <a:rPr lang="uk-UA" dirty="0"/>
              <a:t> нижні відділи мозочка; </a:t>
            </a:r>
            <a:r>
              <a:rPr lang="uk-UA" b="1" i="1" dirty="0"/>
              <a:t>права і ліва артерія лабіринту (a. </a:t>
            </a:r>
            <a:r>
              <a:rPr lang="uk-UA" b="1" i="1" dirty="0" err="1"/>
              <a:t>labyrinthi</a:t>
            </a:r>
            <a:r>
              <a:rPr lang="uk-UA" b="1" i="1" dirty="0"/>
              <a:t>)</a:t>
            </a:r>
            <a:r>
              <a:rPr lang="uk-UA" dirty="0"/>
              <a:t>, які слідують через внутрішній слуховий прохід до внутрішнього вуха разом з </a:t>
            </a:r>
            <a:r>
              <a:rPr lang="uk-UA" dirty="0" err="1" smtClean="0"/>
              <a:t>присінково-завитковим</a:t>
            </a:r>
            <a:r>
              <a:rPr lang="uk-UA" dirty="0" smtClean="0"/>
              <a:t> нервом</a:t>
            </a:r>
            <a:r>
              <a:rPr lang="uk-UA" dirty="0"/>
              <a:t>; </a:t>
            </a:r>
            <a:r>
              <a:rPr lang="uk-UA" b="1" i="1" dirty="0"/>
              <a:t>артерії моста (</a:t>
            </a:r>
            <a:r>
              <a:rPr lang="uk-UA" b="1" i="1" dirty="0" err="1"/>
              <a:t>aa</a:t>
            </a:r>
            <a:r>
              <a:rPr lang="uk-UA" b="1" i="1" dirty="0"/>
              <a:t>. </a:t>
            </a:r>
            <a:r>
              <a:rPr lang="uk-UA" b="1" i="1" dirty="0" err="1"/>
              <a:t>pontis</a:t>
            </a:r>
            <a:r>
              <a:rPr lang="uk-UA" b="1" i="1" dirty="0"/>
              <a:t>)</a:t>
            </a:r>
            <a:r>
              <a:rPr lang="uk-UA" dirty="0"/>
              <a:t>, які </a:t>
            </a:r>
            <a:r>
              <a:rPr lang="uk-UA" dirty="0" err="1"/>
              <a:t>кровопостачають</a:t>
            </a:r>
            <a:r>
              <a:rPr lang="uk-UA" dirty="0"/>
              <a:t> міст; </a:t>
            </a:r>
            <a:r>
              <a:rPr lang="uk-UA" b="1" i="1" dirty="0" err="1" smtClean="0"/>
              <a:t>середньомозкові</a:t>
            </a:r>
            <a:r>
              <a:rPr lang="uk-UA" b="1" i="1" dirty="0" smtClean="0"/>
              <a:t> </a:t>
            </a:r>
            <a:r>
              <a:rPr lang="uk-UA" b="1" i="1" dirty="0"/>
              <a:t>артерії (</a:t>
            </a:r>
            <a:r>
              <a:rPr lang="uk-UA" b="1" i="1" dirty="0" err="1"/>
              <a:t>aa</a:t>
            </a:r>
            <a:r>
              <a:rPr lang="uk-UA" b="1" i="1" dirty="0"/>
              <a:t>. </a:t>
            </a:r>
            <a:r>
              <a:rPr lang="uk-UA" b="1" i="1" dirty="0" err="1"/>
              <a:t>mesencephalicae</a:t>
            </a:r>
            <a:r>
              <a:rPr lang="uk-UA" b="1" i="1" dirty="0"/>
              <a:t>)</a:t>
            </a:r>
            <a:r>
              <a:rPr lang="uk-UA" dirty="0"/>
              <a:t>, що прямують </a:t>
            </a:r>
            <a:r>
              <a:rPr lang="uk-UA" dirty="0" smtClean="0"/>
              <a:t>до </a:t>
            </a:r>
            <a:r>
              <a:rPr lang="uk-UA" dirty="0"/>
              <a:t>середнього мозку; </a:t>
            </a:r>
            <a:r>
              <a:rPr lang="uk-UA" b="1" i="1" dirty="0"/>
              <a:t>права </a:t>
            </a:r>
            <a:r>
              <a:rPr lang="uk-UA" dirty="0"/>
              <a:t>і</a:t>
            </a:r>
            <a:r>
              <a:rPr lang="uk-UA" b="1" i="1" dirty="0"/>
              <a:t> ліва верхні мозочкові артерії (a. </a:t>
            </a:r>
            <a:r>
              <a:rPr lang="uk-UA" b="1" i="1" dirty="0" err="1"/>
              <a:t>superior</a:t>
            </a:r>
            <a:r>
              <a:rPr lang="uk-UA" b="1" i="1" dirty="0"/>
              <a:t> </a:t>
            </a:r>
            <a:r>
              <a:rPr lang="uk-UA" b="1" i="1" dirty="0" err="1"/>
              <a:t>cerebelli</a:t>
            </a:r>
            <a:r>
              <a:rPr lang="uk-UA" b="1" i="1" dirty="0"/>
              <a:t>, </a:t>
            </a:r>
            <a:r>
              <a:rPr lang="uk-UA" b="1" i="1" dirty="0" err="1"/>
              <a:t>dextra</a:t>
            </a:r>
            <a:r>
              <a:rPr lang="uk-UA" b="1" i="1" dirty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/>
              <a:t>sinistra</a:t>
            </a:r>
            <a:r>
              <a:rPr lang="uk-UA" b="1" i="1" dirty="0"/>
              <a:t>)</a:t>
            </a:r>
            <a:r>
              <a:rPr lang="uk-UA" dirty="0"/>
              <a:t>, що прямують до верхніх </a:t>
            </a:r>
            <a:r>
              <a:rPr lang="uk-UA" dirty="0" smtClean="0"/>
              <a:t>відділів </a:t>
            </a:r>
            <a:r>
              <a:rPr lang="uk-UA" dirty="0"/>
              <a:t>мозочка.</a:t>
            </a:r>
            <a:endParaRPr lang="ru-RU" dirty="0"/>
          </a:p>
        </p:txBody>
      </p:sp>
      <p:pic>
        <p:nvPicPr>
          <p:cNvPr id="5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3"/>
          <a:stretch/>
        </p:blipFill>
        <p:spPr bwMode="auto">
          <a:xfrm>
            <a:off x="8012" y="1748423"/>
            <a:ext cx="4275955" cy="48013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1" y="0"/>
            <a:ext cx="4118085" cy="3246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Прямая со стрелкой 7"/>
          <p:cNvCxnSpPr/>
          <p:nvPr/>
        </p:nvCxnSpPr>
        <p:spPr>
          <a:xfrm flipH="1">
            <a:off x="2628395" y="5229200"/>
            <a:ext cx="665190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1331640" y="5229200"/>
            <a:ext cx="664218" cy="36004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213968" y="4573164"/>
            <a:ext cx="665190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2161285" y="3977107"/>
            <a:ext cx="557832" cy="43204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1814747" y="4149080"/>
            <a:ext cx="310293" cy="36004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219335" y="4330945"/>
            <a:ext cx="665190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623925" y="4255319"/>
            <a:ext cx="461291" cy="72008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219335" y="4330945"/>
            <a:ext cx="665190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1544277" y="4401144"/>
            <a:ext cx="540939" cy="71984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219335" y="4193131"/>
            <a:ext cx="665190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1663749" y="4182966"/>
            <a:ext cx="421467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295800" y="4060708"/>
            <a:ext cx="665190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544277" y="4060708"/>
            <a:ext cx="509650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77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39 0.00139 C -0.03195 -0.00439 -0.0323 -0.00856 -0.03316 -0.0148 C -0.03403 -0.02151 -0.03629 -0.02776 -0.03698 -0.0347 C -0.03872 -0.05158 -0.03872 -0.07356 -0.04636 -0.08836 C -0.04757 -0.09345 -0.04775 -0.0953 -0.05105 -0.09831 C -0.05209 -0.10294 -0.05139 -0.10086 -0.05296 -0.10456 " pathEditMode="relative" ptsTypes="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52926E-6 C 0.00399 -0.01388 3.61111E-6 0.00116 0.00191 -0.03493 C 0.00226 -0.04118 0.00451 -0.04742 0.00573 -0.05344 C 0.00938 -0.06986 0.01215 -0.09045 0.02257 -0.10201 " pathEditMode="relative" ptsTypes="fff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1018 C -0.00226 -0.01873 -0.00122 -0.01527 -0.00295 -0.02128 C -0.00365 -0.04858 -0.00295 -0.07471 -0.00295 -0.10224 " pathEditMode="relative" ptsTypes="ff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8 -0.02452 C 0.01719 -0.02475 0.01094 -0.02544 0.00937 -0.02706 C 0.00382 -0.03308 0.01128 -0.02914 0.00469 -0.03192 C 0.00035 -0.03146 -0.00417 -0.03215 -0.00833 -0.03076 C -0.00938 -0.0303 -0.00938 -0.02822 -0.01024 -0.02706 C -0.01215 -0.02452 -0.01337 -0.02429 -0.0158 -0.02336 C -0.02101 -0.01249 -0.01424 -0.02475 -0.02049 -0.01827 C -0.02136 -0.01735 -0.02153 -0.0155 -0.0224 -0.01457 C -0.02396 -0.01272 -0.02622 -0.01226 -0.02795 -0.01087 C -0.03004 -0.00671 -0.02917 -0.00833 -0.03073 -0.00578 " pathEditMode="relative" ptsTypes="fffffffff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4272E-6 C 0.01528 -0.0037 0.02864 0.00092 0.04305 0.00763 C 0.04462 0.01411 0.04496 0.00971 0.04757 0.01388 " pathEditMode="relative" ptsTypes="ff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0.01088 C -0.00556 0.01967 -0.00851 0.00972 -0.00399 0.01712 C -0.00122 0.02175 -0.00399 0.02267 0.00069 0.02707 C 0.0026 0.03077 0.00816 0.03586 0.00816 0.03586 C 0.01128 0.0421 0.00972 0.03817 0.01198 0.04835 C 0.0125 0.05066 0.01406 0.05228 0.01476 0.0546 " pathEditMode="relative" ptsTypes="fffffA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7 0.02128 C 0.00034 0.02614 -0.00313 0.02822 -0.0099 0.02984 C -0.01355 0.03169 -0.01737 0.03308 -0.02101 0.03493 C -0.02136 0.03378 -0.02205 0.03123 -0.02205 0.03123 " pathEditMode="relative" ptsTypes="fff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5 0.01087 C -0.00781 0.01203 -0.00798 0.01388 -0.00729 0.01457 C -0.0052 0.01688 0.00764 0.01943 0.00955 0.01966 C 0.01129 0.02105 0.01355 0.02151 0.01511 0.02336 C 0.01598 0.02429 0.01615 0.02591 0.01702 0.02706 C 0.01789 0.02822 0.01893 0.02868 0.0198 0.02961 C 0.02101 0.03215 0.02362 0.03701 0.02362 0.03701 " pathEditMode="relative" ptsTypes="ffffff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6090088" cy="1039427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Задня мозкова артерія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/>
              <a:t>a. </a:t>
            </a:r>
            <a:r>
              <a:rPr lang="uk-UA" b="1" dirty="0" err="1"/>
              <a:t>Cerebri</a:t>
            </a:r>
            <a:r>
              <a:rPr lang="uk-UA" b="1" dirty="0"/>
              <a:t> </a:t>
            </a:r>
            <a:r>
              <a:rPr lang="uk-UA" b="1" dirty="0" err="1"/>
              <a:t>posterior</a:t>
            </a:r>
            <a:r>
              <a:rPr lang="uk-UA" b="1" dirty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3457975"/>
            <a:ext cx="42839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Задня мозкова </a:t>
            </a:r>
            <a:r>
              <a:rPr lang="uk-UA" b="1" dirty="0" smtClean="0"/>
              <a:t>артерія</a:t>
            </a:r>
            <a:r>
              <a:rPr lang="uk-UA" dirty="0" smtClean="0"/>
              <a:t>, </a:t>
            </a:r>
            <a:r>
              <a:rPr lang="uk-UA" dirty="0"/>
              <a:t>що є парною кінцевою гілкою </a:t>
            </a:r>
            <a:r>
              <a:rPr lang="uk-UA" dirty="0" err="1"/>
              <a:t>базилярної</a:t>
            </a:r>
            <a:r>
              <a:rPr lang="uk-UA" dirty="0"/>
              <a:t> артерії, прямує назад і вгору, </a:t>
            </a:r>
            <a:r>
              <a:rPr lang="uk-UA" dirty="0" err="1" smtClean="0"/>
              <a:t>латерально</a:t>
            </a:r>
            <a:r>
              <a:rPr lang="uk-UA" dirty="0" smtClean="0"/>
              <a:t> від </a:t>
            </a:r>
            <a:r>
              <a:rPr lang="uk-UA" dirty="0"/>
              <a:t>ніжки мозку, огинаючи її. Артерія </a:t>
            </a:r>
            <a:r>
              <a:rPr lang="uk-UA" dirty="0" err="1" smtClean="0"/>
              <a:t>кровопостачає</a:t>
            </a:r>
            <a:r>
              <a:rPr lang="uk-UA" dirty="0" smtClean="0"/>
              <a:t> </a:t>
            </a:r>
            <a:r>
              <a:rPr lang="uk-UA" dirty="0"/>
              <a:t>потиличну частку і нижню частину скроневої частки півкулі великого мозку (кора, біла речовина), базальні ядра, середній і проміжний мозок, ніжки мозку. В задню мозкову артерію впадає задня сполучна артерія </a:t>
            </a:r>
            <a:endParaRPr lang="ru-RU" dirty="0"/>
          </a:p>
        </p:txBody>
      </p:sp>
      <p:pic>
        <p:nvPicPr>
          <p:cNvPr id="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96" y="1769540"/>
            <a:ext cx="4752528" cy="4881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2699792" y="4442647"/>
            <a:ext cx="665190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64" y="44624"/>
            <a:ext cx="23812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31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17 -0.00023 C -0.02864 -0.00439 -0.02882 -0.00879 -0.02743 -0.01272 C -0.02656 -0.01527 -0.02361 -0.01434 -0.0217 -0.01527 C -0.01979 -0.01619 -0.01614 -0.01758 -0.01614 -0.01758 C -0.01337 -0.01712 -0.01042 -0.01758 -0.00764 -0.01642 C -0.00538 -0.0155 -0.00278 -0.01041 0.0007 -0.00902 C 0.00139 -0.00786 0.00174 -0.00624 0.00261 -0.00532 C 0.0033 -0.00439 0.00469 -0.00486 0.00538 -0.00393 C 0.00608 -0.00301 0.00573 -0.00139 0.00625 -0.00023 C 0.00868 0.00486 0.01215 0.00949 0.01476 0.01457 C 0.01667 0.01828 0.01754 0.02221 0.01945 0.02591 C 0.02153 0.03516 0.01858 0.02383 0.02222 0.03331 C 0.02448 0.03933 0.02517 0.04673 0.02691 0.05321 C 0.02847 0.07009 0.03281 0.09785 0.02031 0.10942 C 0.01806 0.11381 0.01945 0.11242 0.01649 0.11427 " pathEditMode="relative" ptsTypes="ffffffffffffff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err="1" smtClean="0"/>
              <a:t>артеріальне</a:t>
            </a:r>
            <a:r>
              <a:rPr lang="ru-RU" sz="3600" b="1" dirty="0" smtClean="0"/>
              <a:t> коло </a:t>
            </a:r>
            <a:r>
              <a:rPr lang="ru-RU" sz="3600" b="1" dirty="0"/>
              <a:t>великого </a:t>
            </a:r>
            <a:r>
              <a:rPr lang="ru-RU" sz="3600" b="1" dirty="0" err="1"/>
              <a:t>мозку</a:t>
            </a:r>
            <a:r>
              <a:rPr lang="ru-RU" sz="3600" b="1" dirty="0"/>
              <a:t> (</a:t>
            </a:r>
            <a:r>
              <a:rPr lang="ru-RU" sz="3600" b="1" dirty="0" err="1" smtClean="0"/>
              <a:t>Вілізієво</a:t>
            </a:r>
            <a:r>
              <a:rPr lang="ru-RU" sz="3600" b="1" dirty="0" smtClean="0"/>
              <a:t> </a:t>
            </a:r>
            <a:r>
              <a:rPr lang="ru-RU" sz="3600" b="1" dirty="0"/>
              <a:t>коло)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1628800"/>
            <a:ext cx="5112568" cy="5078313"/>
          </a:xfrm>
          <a:prstGeom prst="rect">
            <a:avLst/>
          </a:prstGeom>
          <a:ln w="571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uk-UA" dirty="0"/>
              <a:t>На основі мозку завдяки злиттю передніх мозкових (з системи внутрішньої сонної артерії), задніх сполучних і задніх мозкових артерій (з системи хребетної артерії) утворюється </a:t>
            </a:r>
            <a:r>
              <a:rPr lang="uk-UA" b="1" dirty="0" smtClean="0"/>
              <a:t>артеріальне (</a:t>
            </a:r>
            <a:r>
              <a:rPr lang="uk-UA" b="1" dirty="0" err="1" smtClean="0"/>
              <a:t>Вілізієво</a:t>
            </a:r>
            <a:r>
              <a:rPr lang="uk-UA" b="1" dirty="0" smtClean="0"/>
              <a:t>) </a:t>
            </a:r>
            <a:r>
              <a:rPr lang="uk-UA" b="1" dirty="0"/>
              <a:t>коло великого мозку (</a:t>
            </a:r>
            <a:r>
              <a:rPr lang="uk-UA" b="1" dirty="0" err="1"/>
              <a:t>circulus</a:t>
            </a:r>
            <a:r>
              <a:rPr lang="uk-UA" b="1" dirty="0"/>
              <a:t> </a:t>
            </a:r>
            <a:r>
              <a:rPr lang="uk-UA" b="1" dirty="0" err="1"/>
              <a:t>arteriosus</a:t>
            </a:r>
            <a:r>
              <a:rPr lang="uk-UA" b="1" dirty="0"/>
              <a:t> </a:t>
            </a:r>
            <a:r>
              <a:rPr lang="uk-UA" b="1" dirty="0" err="1"/>
              <a:t>cerebri</a:t>
            </a:r>
            <a:r>
              <a:rPr lang="uk-UA" b="1" dirty="0"/>
              <a:t>). </a:t>
            </a:r>
            <a:r>
              <a:rPr lang="uk-UA" dirty="0"/>
              <a:t>Задня сполучна артерія з'єднує з кожного боку задню мозкову артерію з внутрішньої сонною артерією. Передню частину артеріального кола великого мозку замикає передня сполучна артерія, розташована між </a:t>
            </a:r>
            <a:r>
              <a:rPr lang="uk-UA" dirty="0" smtClean="0"/>
              <a:t>передніми </a:t>
            </a:r>
            <a:r>
              <a:rPr lang="uk-UA" dirty="0"/>
              <a:t>мозковими </a:t>
            </a:r>
            <a:r>
              <a:rPr lang="uk-UA" dirty="0" smtClean="0"/>
              <a:t>артеріями. Артеріальне </a:t>
            </a:r>
            <a:r>
              <a:rPr lang="uk-UA" dirty="0"/>
              <a:t>коло великого мозку </a:t>
            </a:r>
            <a:r>
              <a:rPr lang="uk-UA" dirty="0" smtClean="0"/>
              <a:t>розташоване в </a:t>
            </a:r>
            <a:r>
              <a:rPr lang="uk-UA" dirty="0" err="1" smtClean="0"/>
              <a:t>підпавутинному</a:t>
            </a:r>
            <a:r>
              <a:rPr lang="uk-UA" dirty="0" smtClean="0"/>
              <a:t> </a:t>
            </a:r>
            <a:r>
              <a:rPr lang="uk-UA" dirty="0"/>
              <a:t>просторі, </a:t>
            </a:r>
            <a:r>
              <a:rPr lang="uk-UA" dirty="0" smtClean="0"/>
              <a:t>воно </a:t>
            </a:r>
            <a:r>
              <a:rPr lang="uk-UA" dirty="0"/>
              <a:t>охоплює спереду і з боків </a:t>
            </a:r>
            <a:r>
              <a:rPr lang="uk-UA" dirty="0" smtClean="0"/>
              <a:t>зоровий перехрест. Задні сполучні </a:t>
            </a:r>
            <a:r>
              <a:rPr lang="uk-UA" dirty="0"/>
              <a:t>артерії лежать з боків від гіпоталамуса, задні мозкові артерії </a:t>
            </a:r>
            <a:r>
              <a:rPr lang="uk-UA" dirty="0" smtClean="0"/>
              <a:t>- </a:t>
            </a:r>
            <a:r>
              <a:rPr lang="uk-UA" dirty="0"/>
              <a:t>попереду моста.</a:t>
            </a:r>
            <a:endParaRPr lang="ru-RU" dirty="0"/>
          </a:p>
        </p:txBody>
      </p:sp>
      <p:pic>
        <p:nvPicPr>
          <p:cNvPr id="4" name="Picture 2" descr="ÐÐ°ÑÑÐ¸Ð½ÐºÐ¸ Ð¿Ð¾ Ð·Ð°Ð¿ÑÐ¾ÑÑ Ð²Ð½ÑÑÑÐµÐ½Ð½ÑÑ ÑÐ¾Ð½Ð½Ð°Ñ Ð°ÑÑÐµÑÐ¸Ñ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3923928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96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92899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31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Басейни хребтової і внутрішньої сонної артерії</a:t>
            </a:r>
            <a:endParaRPr lang="ru-RU" b="1" dirty="0"/>
          </a:p>
        </p:txBody>
      </p:sp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8"/>
          <a:stretch/>
        </p:blipFill>
        <p:spPr bwMode="auto">
          <a:xfrm>
            <a:off x="107504" y="1916832"/>
            <a:ext cx="8892480" cy="456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04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Функції </a:t>
            </a:r>
            <a:r>
              <a:rPr lang="uk-UA" b="1" dirty="0" err="1" smtClean="0"/>
              <a:t>Вілізієвого</a:t>
            </a:r>
            <a:r>
              <a:rPr lang="uk-UA" b="1" dirty="0" smtClean="0"/>
              <a:t> кола і кола </a:t>
            </a:r>
            <a:r>
              <a:rPr lang="uk-UA" b="1" dirty="0" err="1" smtClean="0"/>
              <a:t>Захарченко</a:t>
            </a:r>
            <a:endParaRPr lang="ru-RU" b="1" dirty="0"/>
          </a:p>
        </p:txBody>
      </p:sp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6" t="8729"/>
          <a:stretch/>
        </p:blipFill>
        <p:spPr bwMode="auto">
          <a:xfrm>
            <a:off x="3509800" y="1606862"/>
            <a:ext cx="5519464" cy="513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5" y="1772816"/>
            <a:ext cx="34022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Забезпечення достатнього рівня кровопостачання структур головного мозку за рахунок системи сполучних артерій (анастомозів) у випадку порушення </a:t>
            </a:r>
            <a:r>
              <a:rPr lang="uk-UA" b="1" dirty="0" err="1" smtClean="0"/>
              <a:t>кровотоку</a:t>
            </a:r>
            <a:endParaRPr lang="ru-RU" b="1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t="45528" r="62615" b="2824"/>
          <a:stretch/>
        </p:blipFill>
        <p:spPr bwMode="auto">
          <a:xfrm>
            <a:off x="251520" y="3959363"/>
            <a:ext cx="3050931" cy="278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11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917" y="404664"/>
            <a:ext cx="3816424" cy="1039427"/>
          </a:xfrm>
        </p:spPr>
        <p:txBody>
          <a:bodyPr>
            <a:noAutofit/>
          </a:bodyPr>
          <a:lstStyle/>
          <a:p>
            <a:r>
              <a:rPr lang="uk-UA" sz="2000" b="1" dirty="0"/>
              <a:t>Внутрішня грудна артерія </a:t>
            </a:r>
            <a:r>
              <a:rPr lang="uk-UA" sz="2000" b="1" dirty="0" smtClean="0"/>
              <a:t/>
            </a:r>
            <a:br>
              <a:rPr lang="uk-UA" sz="2000" b="1" dirty="0" smtClean="0"/>
            </a:br>
            <a:r>
              <a:rPr lang="uk-UA" sz="2000" b="1" dirty="0" smtClean="0"/>
              <a:t>(</a:t>
            </a:r>
            <a:r>
              <a:rPr lang="uk-UA" sz="2000" b="1" dirty="0"/>
              <a:t>a. </a:t>
            </a:r>
            <a:r>
              <a:rPr lang="uk-UA" sz="2000" b="1" dirty="0" err="1"/>
              <a:t>Thoracica</a:t>
            </a:r>
            <a:r>
              <a:rPr lang="uk-UA" sz="2000" b="1" dirty="0"/>
              <a:t> </a:t>
            </a:r>
            <a:r>
              <a:rPr lang="uk-UA" sz="2000" b="1" dirty="0" err="1"/>
              <a:t>interna</a:t>
            </a:r>
            <a:r>
              <a:rPr lang="uk-UA" sz="2000" b="1" dirty="0"/>
              <a:t>)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608195"/>
            <a:ext cx="500404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u="sng" dirty="0" smtClean="0"/>
              <a:t>Внутрішня </a:t>
            </a:r>
            <a:r>
              <a:rPr lang="uk-UA" sz="1600" u="sng" dirty="0"/>
              <a:t>грудна артерія віддає безліч гілок:</a:t>
            </a:r>
            <a:r>
              <a:rPr lang="uk-UA" sz="1600" dirty="0"/>
              <a:t> </a:t>
            </a:r>
            <a:endParaRPr lang="uk-UA" sz="1600" dirty="0" smtClean="0"/>
          </a:p>
          <a:p>
            <a:pPr marL="285750" indent="-285750">
              <a:buFontTx/>
              <a:buChar char="-"/>
            </a:pPr>
            <a:r>
              <a:rPr lang="uk-UA" sz="1600" b="1" i="1" dirty="0" smtClean="0"/>
              <a:t>середостінні </a:t>
            </a:r>
            <a:r>
              <a:rPr lang="uk-UA" sz="1600" b="1" i="1" dirty="0"/>
              <a:t>гілки (</a:t>
            </a:r>
            <a:r>
              <a:rPr lang="uk-UA" sz="1600" b="1" i="1" dirty="0" err="1"/>
              <a:t>rr</a:t>
            </a:r>
            <a:r>
              <a:rPr lang="uk-UA" sz="1600" b="1" i="1" dirty="0"/>
              <a:t>. </a:t>
            </a:r>
            <a:r>
              <a:rPr lang="uk-UA" sz="1600" b="1" i="1" dirty="0" err="1" smtClean="0"/>
              <a:t>mediastinales</a:t>
            </a:r>
            <a:r>
              <a:rPr lang="uk-UA" sz="1600" b="1" i="1" dirty="0" smtClean="0"/>
              <a:t>)</a:t>
            </a:r>
            <a:r>
              <a:rPr lang="uk-UA" sz="1600" dirty="0" smtClean="0"/>
              <a:t>; </a:t>
            </a:r>
          </a:p>
          <a:p>
            <a:pPr marL="285750" indent="-285750">
              <a:buFontTx/>
              <a:buChar char="-"/>
            </a:pPr>
            <a:r>
              <a:rPr lang="uk-UA" sz="1600" b="1" i="1" dirty="0" err="1" smtClean="0"/>
              <a:t>тимусні</a:t>
            </a:r>
            <a:r>
              <a:rPr lang="uk-UA" sz="1600" b="1" i="1" dirty="0" smtClean="0"/>
              <a:t> </a:t>
            </a:r>
            <a:r>
              <a:rPr lang="uk-UA" sz="1600" b="1" i="1" dirty="0"/>
              <a:t>гілки (</a:t>
            </a:r>
            <a:r>
              <a:rPr lang="uk-UA" sz="1600" b="1" i="1" dirty="0" err="1"/>
              <a:t>rr</a:t>
            </a:r>
            <a:r>
              <a:rPr lang="uk-UA" sz="1600" b="1" i="1" dirty="0"/>
              <a:t>. </a:t>
            </a:r>
            <a:r>
              <a:rPr lang="uk-UA" sz="1600" b="1" i="1" dirty="0" err="1"/>
              <a:t>thymici</a:t>
            </a:r>
            <a:r>
              <a:rPr lang="uk-UA" sz="1600" b="1" i="1" dirty="0" smtClean="0"/>
              <a:t>)</a:t>
            </a:r>
            <a:r>
              <a:rPr lang="uk-UA" sz="1600" dirty="0" smtClean="0"/>
              <a:t>; </a:t>
            </a:r>
          </a:p>
          <a:p>
            <a:pPr marL="285750" indent="-285750">
              <a:buFontTx/>
              <a:buChar char="-"/>
            </a:pPr>
            <a:r>
              <a:rPr lang="uk-UA" sz="1600" b="1" i="1" dirty="0" smtClean="0"/>
              <a:t>бронхіальні та </a:t>
            </a:r>
            <a:r>
              <a:rPr lang="uk-UA" sz="1600" b="1" i="1" dirty="0" err="1"/>
              <a:t>трахеальні</a:t>
            </a:r>
            <a:r>
              <a:rPr lang="uk-UA" sz="1600" b="1" i="1" dirty="0"/>
              <a:t> гілки </a:t>
            </a:r>
            <a:endParaRPr lang="uk-UA" sz="1600" b="1" i="1" dirty="0" smtClean="0"/>
          </a:p>
          <a:p>
            <a:r>
              <a:rPr lang="uk-UA" sz="1600" b="1" i="1" dirty="0" smtClean="0"/>
              <a:t>(</a:t>
            </a:r>
            <a:r>
              <a:rPr lang="uk-UA" sz="1600" b="1" i="1" dirty="0" err="1"/>
              <a:t>rr</a:t>
            </a:r>
            <a:r>
              <a:rPr lang="uk-UA" sz="1600" b="1" i="1" dirty="0"/>
              <a:t>. </a:t>
            </a:r>
            <a:r>
              <a:rPr lang="uk-UA" sz="1600" b="1" i="1" dirty="0" err="1"/>
              <a:t>bronchiales</a:t>
            </a:r>
            <a:r>
              <a:rPr lang="uk-UA" sz="1600" b="1" i="1" dirty="0"/>
              <a:t> </a:t>
            </a:r>
            <a:r>
              <a:rPr lang="uk-UA" sz="1600" b="1" i="1" dirty="0" err="1"/>
              <a:t>et</a:t>
            </a:r>
            <a:r>
              <a:rPr lang="uk-UA" sz="1600" b="1" i="1" dirty="0"/>
              <a:t> </a:t>
            </a:r>
            <a:r>
              <a:rPr lang="uk-UA" sz="1600" b="1" i="1" dirty="0" err="1"/>
              <a:t>tracheales</a:t>
            </a:r>
            <a:r>
              <a:rPr lang="uk-UA" sz="1600" b="1" i="1" dirty="0" smtClean="0"/>
              <a:t>)</a:t>
            </a:r>
            <a:r>
              <a:rPr lang="uk-UA" sz="1600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uk-UA" sz="1600" b="1" i="1" dirty="0" err="1" smtClean="0"/>
              <a:t>перікардодіафрагмальна</a:t>
            </a:r>
            <a:r>
              <a:rPr lang="uk-UA" sz="1600" b="1" i="1" dirty="0" smtClean="0"/>
              <a:t> артерія </a:t>
            </a:r>
          </a:p>
          <a:p>
            <a:r>
              <a:rPr lang="uk-UA" sz="1600" b="1" i="1" dirty="0" smtClean="0"/>
              <a:t>(</a:t>
            </a:r>
            <a:r>
              <a:rPr lang="uk-UA" sz="1600" b="1" i="1" dirty="0"/>
              <a:t>a. </a:t>
            </a:r>
            <a:r>
              <a:rPr lang="uk-UA" sz="1600" b="1" i="1" dirty="0" err="1" smtClean="0"/>
              <a:t>pericardiacophrenica</a:t>
            </a:r>
            <a:r>
              <a:rPr lang="uk-UA" sz="1600" b="1" i="1" dirty="0" smtClean="0"/>
              <a:t>)</a:t>
            </a:r>
            <a:r>
              <a:rPr lang="uk-UA" sz="1600" dirty="0" smtClean="0"/>
              <a:t>; </a:t>
            </a:r>
          </a:p>
          <a:p>
            <a:pPr marL="285750" indent="-285750">
              <a:buFontTx/>
              <a:buChar char="-"/>
            </a:pPr>
            <a:r>
              <a:rPr lang="uk-UA" sz="1600" b="1" i="1" dirty="0" err="1" smtClean="0"/>
              <a:t>грудинні</a:t>
            </a:r>
            <a:r>
              <a:rPr lang="uk-UA" sz="1600" b="1" i="1" dirty="0" smtClean="0"/>
              <a:t> гілки (</a:t>
            </a:r>
            <a:r>
              <a:rPr lang="uk-UA" sz="1600" b="1" i="1" dirty="0" err="1" smtClean="0"/>
              <a:t>rr</a:t>
            </a:r>
            <a:r>
              <a:rPr lang="uk-UA" sz="1600" b="1" i="1" dirty="0" smtClean="0"/>
              <a:t>. </a:t>
            </a:r>
            <a:r>
              <a:rPr lang="uk-UA" sz="1600" b="1" i="1" dirty="0" err="1" smtClean="0"/>
              <a:t>sternales</a:t>
            </a:r>
            <a:r>
              <a:rPr lang="uk-UA" sz="1600" b="1" i="1" dirty="0" smtClean="0"/>
              <a:t>)</a:t>
            </a:r>
            <a:r>
              <a:rPr lang="uk-UA" sz="1600" dirty="0" smtClean="0"/>
              <a:t>; </a:t>
            </a:r>
          </a:p>
          <a:p>
            <a:pPr marL="285750" indent="-285750">
              <a:buFontTx/>
              <a:buChar char="-"/>
            </a:pPr>
            <a:r>
              <a:rPr lang="uk-UA" sz="1600" b="1" i="1" dirty="0" err="1" smtClean="0"/>
              <a:t>прободаючі</a:t>
            </a:r>
            <a:r>
              <a:rPr lang="uk-UA" sz="1600" b="1" i="1" dirty="0" smtClean="0"/>
              <a:t> </a:t>
            </a:r>
            <a:r>
              <a:rPr lang="uk-UA" sz="1600" b="1" i="1" dirty="0"/>
              <a:t>гілки (</a:t>
            </a:r>
            <a:r>
              <a:rPr lang="uk-UA" sz="1600" b="1" i="1" dirty="0" err="1"/>
              <a:t>rr</a:t>
            </a:r>
            <a:r>
              <a:rPr lang="uk-UA" sz="1600" b="1" i="1" dirty="0"/>
              <a:t>. </a:t>
            </a:r>
            <a:r>
              <a:rPr lang="uk-UA" sz="1600" b="1" i="1" dirty="0" err="1"/>
              <a:t>perforantes</a:t>
            </a:r>
            <a:r>
              <a:rPr lang="uk-UA" sz="1600" b="1" i="1" dirty="0"/>
              <a:t>), </a:t>
            </a:r>
            <a:r>
              <a:rPr lang="uk-UA" sz="1600" dirty="0" smtClean="0"/>
              <a:t>прямують </a:t>
            </a:r>
            <a:r>
              <a:rPr lang="uk-UA" sz="1600" dirty="0"/>
              <a:t>до великого грудного м'яза і </a:t>
            </a:r>
            <a:r>
              <a:rPr lang="uk-UA" sz="1600" dirty="0" smtClean="0"/>
              <a:t>шкіри </a:t>
            </a:r>
            <a:r>
              <a:rPr lang="uk-UA" sz="1600" dirty="0"/>
              <a:t>передньої грудної стінки в </a:t>
            </a:r>
            <a:r>
              <a:rPr lang="uk-UA" sz="1600" dirty="0" smtClean="0"/>
              <a:t>п'яти-шести </a:t>
            </a:r>
            <a:r>
              <a:rPr lang="uk-UA" sz="1600" dirty="0"/>
              <a:t>верхніх міжреберних проміжків </a:t>
            </a:r>
            <a:r>
              <a:rPr lang="uk-UA" sz="1600" dirty="0" smtClean="0"/>
              <a:t>(від </a:t>
            </a:r>
            <a:r>
              <a:rPr lang="uk-UA" sz="1600" dirty="0"/>
              <a:t>III-V гілок відходять </a:t>
            </a:r>
            <a:r>
              <a:rPr lang="uk-UA" sz="1600" b="1" i="1" dirty="0"/>
              <a:t>медіальні гілки молочної залози (</a:t>
            </a:r>
            <a:r>
              <a:rPr lang="uk-UA" sz="1600" b="1" i="1" dirty="0" err="1"/>
              <a:t>rr</a:t>
            </a:r>
            <a:r>
              <a:rPr lang="uk-UA" sz="1600" b="1" i="1" dirty="0"/>
              <a:t>. </a:t>
            </a:r>
            <a:r>
              <a:rPr lang="uk-UA" sz="1600" b="1" i="1" dirty="0" err="1"/>
              <a:t>mammarii</a:t>
            </a:r>
            <a:r>
              <a:rPr lang="uk-UA" sz="1600" b="1" i="1" dirty="0"/>
              <a:t> </a:t>
            </a:r>
            <a:r>
              <a:rPr lang="uk-UA" sz="1600" b="1" i="1" dirty="0" err="1"/>
              <a:t>mediales</a:t>
            </a:r>
            <a:r>
              <a:rPr lang="uk-UA" sz="1600" dirty="0"/>
              <a:t>); </a:t>
            </a:r>
            <a:endParaRPr lang="uk-UA" sz="1600" dirty="0" smtClean="0"/>
          </a:p>
          <a:p>
            <a:pPr marL="285750" indent="-285750">
              <a:buFontTx/>
              <a:buChar char="-"/>
            </a:pPr>
            <a:r>
              <a:rPr lang="uk-UA" sz="1600" b="1" i="1" dirty="0" smtClean="0"/>
              <a:t>передні </a:t>
            </a:r>
            <a:r>
              <a:rPr lang="uk-UA" sz="1600" b="1" i="1" dirty="0"/>
              <a:t>міжреберні </a:t>
            </a:r>
            <a:r>
              <a:rPr lang="uk-UA" sz="1600" b="1" i="1" dirty="0" smtClean="0"/>
              <a:t>гілки</a:t>
            </a:r>
          </a:p>
          <a:p>
            <a:r>
              <a:rPr lang="uk-UA" sz="1600" b="1" i="1" dirty="0" smtClean="0"/>
              <a:t>( </a:t>
            </a:r>
            <a:r>
              <a:rPr lang="uk-UA" sz="1600" b="1" i="1" dirty="0" err="1"/>
              <a:t>rr</a:t>
            </a:r>
            <a:r>
              <a:rPr lang="uk-UA" sz="1600" b="1" i="1" dirty="0"/>
              <a:t>. </a:t>
            </a:r>
            <a:r>
              <a:rPr lang="uk-UA" sz="1600" b="1" i="1" dirty="0" err="1"/>
              <a:t>intercostales</a:t>
            </a:r>
            <a:r>
              <a:rPr lang="uk-UA" sz="1600" b="1" i="1" dirty="0"/>
              <a:t> </a:t>
            </a:r>
            <a:r>
              <a:rPr lang="uk-UA" sz="1600" b="1" i="1" dirty="0" err="1"/>
              <a:t>anteriores</a:t>
            </a:r>
            <a:r>
              <a:rPr lang="uk-UA" sz="1600" b="1" i="1" dirty="0" smtClean="0"/>
              <a:t>)</a:t>
            </a:r>
            <a:r>
              <a:rPr lang="uk-UA" sz="1600" dirty="0" smtClean="0"/>
              <a:t>;</a:t>
            </a:r>
            <a:endParaRPr lang="ru-RU" sz="1600" dirty="0"/>
          </a:p>
          <a:p>
            <a:pPr marL="285750" indent="-285750">
              <a:buFontTx/>
              <a:buChar char="-"/>
            </a:pPr>
            <a:r>
              <a:rPr lang="uk-UA" sz="1600" b="1" i="1" dirty="0" err="1" smtClean="0"/>
              <a:t>м'язово-діафрагмальна</a:t>
            </a:r>
            <a:r>
              <a:rPr lang="uk-UA" sz="1600" b="1" i="1" dirty="0" smtClean="0"/>
              <a:t> </a:t>
            </a:r>
            <a:r>
              <a:rPr lang="uk-UA" sz="1600" b="1" i="1" dirty="0"/>
              <a:t>артерія </a:t>
            </a:r>
            <a:endParaRPr lang="uk-UA" sz="1600" b="1" i="1" dirty="0" smtClean="0"/>
          </a:p>
          <a:p>
            <a:r>
              <a:rPr lang="uk-UA" sz="1600" b="1" i="1" dirty="0" smtClean="0"/>
              <a:t>(</a:t>
            </a:r>
            <a:r>
              <a:rPr lang="uk-UA" sz="1600" b="1" i="1" dirty="0"/>
              <a:t>a. </a:t>
            </a:r>
            <a:r>
              <a:rPr lang="uk-UA" sz="1600" b="1" i="1" dirty="0" err="1" smtClean="0"/>
              <a:t>musculophrenica</a:t>
            </a:r>
            <a:r>
              <a:rPr lang="uk-UA" sz="1600" b="1" i="1" dirty="0"/>
              <a:t>)</a:t>
            </a:r>
            <a:r>
              <a:rPr lang="uk-UA" sz="1600" dirty="0"/>
              <a:t>, </a:t>
            </a:r>
            <a:r>
              <a:rPr lang="uk-UA" sz="1600" dirty="0" smtClean="0"/>
              <a:t>віддає </a:t>
            </a:r>
            <a:r>
              <a:rPr lang="uk-UA" sz="1600" dirty="0"/>
              <a:t>гілки, </a:t>
            </a:r>
            <a:r>
              <a:rPr lang="uk-UA" sz="1600" dirty="0" smtClean="0"/>
              <a:t>що </a:t>
            </a:r>
            <a:r>
              <a:rPr lang="uk-UA" sz="1600" dirty="0" err="1" smtClean="0"/>
              <a:t>кровопостачають</a:t>
            </a:r>
            <a:r>
              <a:rPr lang="uk-UA" sz="1600" dirty="0" smtClean="0"/>
              <a:t> міжреберні </a:t>
            </a:r>
            <a:r>
              <a:rPr lang="uk-UA" sz="1600" dirty="0"/>
              <a:t>м'язи п'яти нижніх міжреберних проміжків; </a:t>
            </a:r>
            <a:endParaRPr lang="uk-UA" sz="1600" dirty="0" smtClean="0"/>
          </a:p>
          <a:p>
            <a:pPr marL="285750" indent="-285750">
              <a:buFontTx/>
              <a:buChar char="-"/>
            </a:pPr>
            <a:r>
              <a:rPr lang="uk-UA" sz="1600" b="1" i="1" dirty="0" smtClean="0"/>
              <a:t>верхня надчеревна </a:t>
            </a:r>
            <a:r>
              <a:rPr lang="uk-UA" sz="1600" b="1" i="1" dirty="0"/>
              <a:t>артерія </a:t>
            </a:r>
            <a:endParaRPr lang="uk-UA" sz="1600" b="1" i="1" dirty="0" smtClean="0"/>
          </a:p>
          <a:p>
            <a:r>
              <a:rPr lang="uk-UA" sz="1600" b="1" i="1" dirty="0" smtClean="0"/>
              <a:t>(</a:t>
            </a:r>
            <a:r>
              <a:rPr lang="uk-UA" sz="1600" b="1" i="1" dirty="0"/>
              <a:t>a. </a:t>
            </a:r>
            <a:r>
              <a:rPr lang="uk-UA" sz="1600" b="1" i="1" dirty="0" err="1"/>
              <a:t>epigastrica</a:t>
            </a:r>
            <a:r>
              <a:rPr lang="uk-UA" sz="1600" b="1" i="1" dirty="0"/>
              <a:t> </a:t>
            </a:r>
            <a:r>
              <a:rPr lang="uk-UA" sz="1600" b="1" i="1" dirty="0" err="1"/>
              <a:t>superior</a:t>
            </a:r>
            <a:r>
              <a:rPr lang="uk-UA" sz="1600" b="1" i="1" dirty="0"/>
              <a:t>), </a:t>
            </a:r>
            <a:r>
              <a:rPr lang="uk-UA" sz="1600" dirty="0" smtClean="0"/>
              <a:t>живить прямий м'яз живота. Гілки артерії </a:t>
            </a:r>
            <a:r>
              <a:rPr lang="uk-UA" sz="1600" dirty="0" err="1" smtClean="0"/>
              <a:t>анастомозують</a:t>
            </a:r>
            <a:r>
              <a:rPr lang="uk-UA" sz="1600" dirty="0" smtClean="0"/>
              <a:t> </a:t>
            </a:r>
            <a:r>
              <a:rPr lang="uk-UA" sz="1600" dirty="0"/>
              <a:t>з гілками нижньої </a:t>
            </a:r>
            <a:r>
              <a:rPr lang="uk-UA" sz="1600" dirty="0" smtClean="0"/>
              <a:t>надчеревної </a:t>
            </a:r>
            <a:r>
              <a:rPr lang="uk-UA" sz="1600" dirty="0"/>
              <a:t>артерії (від зовнішньої клубової артерії).</a:t>
            </a:r>
            <a:endParaRPr lang="ru-RU" sz="1600" dirty="0"/>
          </a:p>
        </p:txBody>
      </p:sp>
      <p:pic>
        <p:nvPicPr>
          <p:cNvPr id="10" name="Picture 2" descr="ÐÐ°ÑÑÐ¸Ð½ÐºÐ¸ Ð¿Ð¾ Ð·Ð°Ð¿ÑÐ¾ÑÑ Ð±ÐµÐ´ÑÐµÐ½Ð½Ð°Ñ Ð°ÑÑÐµÑÐ¸Ñ Ð°Ð½Ð°ÑÐ¾Ð¼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4211960" cy="4363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5" y="1550666"/>
            <a:ext cx="41044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dirty="0" smtClean="0">
                <a:solidFill>
                  <a:prstClr val="black"/>
                </a:solidFill>
              </a:rPr>
              <a:t>Починається </a:t>
            </a:r>
            <a:r>
              <a:rPr lang="uk-UA" sz="1600" dirty="0">
                <a:solidFill>
                  <a:prstClr val="black"/>
                </a:solidFill>
              </a:rPr>
              <a:t>від нижнього півкола підключичної артерії, йде вертикально вниз по задній поверхні передньої грудної стінки біля краю грудини. 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780184" y="4100836"/>
            <a:ext cx="521804" cy="288032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627784" y="3503349"/>
            <a:ext cx="521804" cy="288032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699792" y="3661689"/>
            <a:ext cx="521804" cy="288032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2788723" y="4100836"/>
            <a:ext cx="521804" cy="288032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2519282" y="2789312"/>
            <a:ext cx="521804" cy="288032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2591780" y="6309320"/>
            <a:ext cx="593812" cy="0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17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8 0.02591 C -0.01649 0.0273 -0.0177 0.02869 -0.00937 0.03216 C -0.00868 0.03331 -0.00833 0.0347 -0.00746 0.03586 C -0.00659 0.03701 -0.00538 0.03725 -0.00468 0.0384 C -0.00347 0.04025 -0.00295 0.04904 -0.00191 0.04951 C 0.00209 0.05136 0.00018 0.0502 0.00382 0.05344 C 0.00591 0.05783 0.00816 0.05922 0.01129 0.062 C 0.01164 0.06315 0.01146 0.06477 0.01216 0.0657 C 0.01285 0.06662 0.01441 0.06593 0.01493 0.06709 C 0.01632 0.07032 0.01546 0.07495 0.01684 0.07819 C 0.01789 0.08073 0.02066 0.08559 0.02066 0.08559 C 0.02153 0.08929 0.02205 0.09346 0.02344 0.09693 C 0.02448 0.09947 0.02587 0.10178 0.02709 0.10433 C 0.02778 0.10549 0.029 0.10803 0.029 0.10803 C 0.02969 0.1115 0.03039 0.11613 0.03178 0.11936 C 0.03282 0.12191 0.03559 0.12677 0.03559 0.12677 C 0.03664 0.13278 0.03768 0.13787 0.04028 0.14296 C 0.04254 0.15291 0.04497 0.16308 0.04775 0.1728 C 0.04705 0.18969 0.04566 0.20357 0.04497 0.22022 C 0.04601 0.23549 0.04671 0.24983 0.04671 0.2651 " pathEditMode="relative" ptsTypes="fffffffffffffffffff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5.71362E-7 C -0.00312 0.00116 -0.00625 0.00255 -0.00937 0.00371 C -0.01024 0.00417 -0.01215 0.00486 -0.01215 0.00486 C -0.01493 0.0044 -0.01788 0.00486 -0.02049 0.00371 C -0.0217 0.00324 -0.0224 0.00139 -0.02326 -5.71362E-7 C -0.02396 -0.00115 -0.02413 -0.00323 -0.02517 -0.0037 C -0.02812 -0.00508 -0.03142 -0.00462 -0.03455 -0.00508 C -0.0408 -0.00763 -0.03837 -0.00624 -0.04201 -0.00879 " pathEditMode="relative" ptsTypes="fffffff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7.74231E-6 C -0.00624 0.00254 -0.01076 0.00878 -0.01683 0.0111 C -0.02048 0.01457 -0.02152 0.01503 -0.02603 0.01364 C -0.02864 0.00855 -0.03211 0.00786 -0.03645 0.00624 C -0.03958 0.00346 -0.03836 0.00485 -0.0401 0.00254 " pathEditMode="relative" ptsTypes="ffff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1.70483E-6 C -0.00278 0.0007 -0.00678 -0.00069 -0.00834 0.00255 C -0.01147 0.00856 -0.00817 0.00995 -0.01407 0.01481 C -0.01528 0.02013 -0.01633 0.02522 -0.01876 0.02984 C -0.02032 0.03632 -0.02275 0.04349 -0.02709 0.04719 C -0.02883 0.05344 -0.03022 0.05645 -0.03369 0.06107 " pathEditMode="relative" ptsTypes="fffff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6.22022E-6 C -0.00191 0.00371 -0.00382 0.0125 -0.00382 0.0125 C -0.00712 0.04558 -0.00469 0.07889 -0.00469 0.1122 " pathEditMode="relative" ptsTypes="ff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8 0.00393 C -0.02656 -0.00093 -0.02535 -0.00301 -0.02222 -0.00601 C -0.02031 -0.01295 -0.01962 -0.0192 -0.01476 -0.0236 C -0.01372 -0.0273 -0.0125 -0.03262 -0.01007 -0.0347 C -0.00816 -0.03632 -0.00434 -0.03979 -0.00434 -0.03979 C -0.00313 -0.04465 -0.0026 -0.05274 -0.00069 -0.05714 C 0.00035 -0.05968 0.00312 -0.06454 0.00312 -0.06454 C 0.00521 -0.07356 0.00243 -0.06246 0.0059 -0.07217 C 0.00851 -0.07957 0.00903 -0.08767 0.0125 -0.09438 C 0.01371 -0.10178 0.01424 -0.10942 0.01528 -0.11682 C 0.01562 -0.12306 0.01615 -0.13555 0.01615 -0.13555 " pathEditMode="relative" ptsTypes="ffffffffffA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79" y="404664"/>
            <a:ext cx="9036496" cy="1039427"/>
          </a:xfrm>
        </p:spPr>
        <p:txBody>
          <a:bodyPr>
            <a:normAutofit fontScale="90000"/>
          </a:bodyPr>
          <a:lstStyle/>
          <a:p>
            <a:r>
              <a:rPr lang="ru-RU" b="1" dirty="0" err="1"/>
              <a:t>Внутрішня</a:t>
            </a:r>
            <a:r>
              <a:rPr lang="ru-RU" b="1" dirty="0"/>
              <a:t> </a:t>
            </a:r>
            <a:r>
              <a:rPr lang="ru-RU" b="1" dirty="0" err="1"/>
              <a:t>грудна</a:t>
            </a:r>
            <a:r>
              <a:rPr lang="ru-RU" b="1" dirty="0"/>
              <a:t> </a:t>
            </a:r>
            <a:r>
              <a:rPr lang="ru-RU" b="1" dirty="0" err="1"/>
              <a:t>артерія</a:t>
            </a:r>
            <a:r>
              <a:rPr lang="ru-RU" b="1" dirty="0"/>
              <a:t> і </a:t>
            </a:r>
            <a:r>
              <a:rPr lang="ru-RU" b="1" dirty="0" err="1"/>
              <a:t>її</a:t>
            </a:r>
            <a:r>
              <a:rPr lang="ru-RU" b="1" dirty="0"/>
              <a:t> </a:t>
            </a:r>
            <a:r>
              <a:rPr lang="ru-RU" b="1" dirty="0" err="1"/>
              <a:t>положення</a:t>
            </a:r>
            <a:r>
              <a:rPr lang="ru-RU" b="1" dirty="0"/>
              <a:t> в </a:t>
            </a:r>
            <a:r>
              <a:rPr lang="ru-RU" b="1" dirty="0" err="1" smtClean="0"/>
              <a:t>черевній</a:t>
            </a:r>
            <a:r>
              <a:rPr lang="ru-RU" b="1" dirty="0" smtClean="0"/>
              <a:t> </a:t>
            </a:r>
            <a:r>
              <a:rPr lang="ru-RU" b="1" dirty="0" err="1"/>
              <a:t>стінці</a:t>
            </a:r>
            <a:endParaRPr lang="ru-RU" b="1" dirty="0"/>
          </a:p>
        </p:txBody>
      </p:sp>
      <p:pic>
        <p:nvPicPr>
          <p:cNvPr id="61443" name="Picture 3" descr="http://vmede.org/sait/content/Anatomija_sapin_2/5_files/mb4_02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09846"/>
            <a:ext cx="4067944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8296" y="1916832"/>
            <a:ext cx="432048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 </a:t>
            </a:r>
            <a:r>
              <a:rPr lang="ru-RU" dirty="0"/>
              <a:t>- </a:t>
            </a:r>
            <a:r>
              <a:rPr lang="ru-RU" dirty="0" err="1"/>
              <a:t>зовнішні</a:t>
            </a:r>
            <a:r>
              <a:rPr lang="ru-RU" dirty="0"/>
              <a:t> </a:t>
            </a:r>
            <a:r>
              <a:rPr lang="ru-RU" dirty="0" err="1"/>
              <a:t>міжреберні</a:t>
            </a:r>
            <a:r>
              <a:rPr lang="ru-RU" dirty="0"/>
              <a:t> </a:t>
            </a:r>
            <a:r>
              <a:rPr lang="ru-RU" dirty="0" err="1"/>
              <a:t>м'язи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2 </a:t>
            </a:r>
            <a:r>
              <a:rPr lang="ru-RU" dirty="0"/>
              <a:t>- </a:t>
            </a:r>
            <a:r>
              <a:rPr lang="ru-RU" dirty="0" err="1"/>
              <a:t>внутрішні</a:t>
            </a:r>
            <a:r>
              <a:rPr lang="ru-RU" dirty="0"/>
              <a:t> </a:t>
            </a:r>
            <a:r>
              <a:rPr lang="ru-RU" dirty="0" err="1"/>
              <a:t>міжреберні</a:t>
            </a:r>
            <a:r>
              <a:rPr lang="ru-RU" dirty="0"/>
              <a:t> </a:t>
            </a:r>
            <a:r>
              <a:rPr lang="ru-RU" dirty="0" err="1"/>
              <a:t>м'язи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3 </a:t>
            </a:r>
            <a:r>
              <a:rPr lang="ru-RU" dirty="0"/>
              <a:t>- </a:t>
            </a:r>
            <a:r>
              <a:rPr lang="ru-RU" dirty="0" err="1" smtClean="0"/>
              <a:t>прямий</a:t>
            </a:r>
            <a:r>
              <a:rPr lang="ru-RU" dirty="0" smtClean="0"/>
              <a:t> </a:t>
            </a:r>
            <a:r>
              <a:rPr lang="ru-RU" dirty="0" err="1"/>
              <a:t>м'яз</a:t>
            </a:r>
            <a:r>
              <a:rPr lang="ru-RU" dirty="0"/>
              <a:t> живота; </a:t>
            </a:r>
            <a:endParaRPr lang="ru-RU" dirty="0" smtClean="0"/>
          </a:p>
          <a:p>
            <a:r>
              <a:rPr lang="ru-RU" dirty="0" smtClean="0"/>
              <a:t>4 </a:t>
            </a:r>
            <a:r>
              <a:rPr lang="ru-RU" dirty="0"/>
              <a:t>- </a:t>
            </a:r>
            <a:r>
              <a:rPr lang="ru-RU" dirty="0" err="1"/>
              <a:t>міжреберні</a:t>
            </a:r>
            <a:r>
              <a:rPr lang="ru-RU" dirty="0"/>
              <a:t> </a:t>
            </a:r>
            <a:r>
              <a:rPr lang="ru-RU" dirty="0" err="1"/>
              <a:t>артерії</a:t>
            </a:r>
            <a:r>
              <a:rPr lang="ru-RU" dirty="0"/>
              <a:t> і </a:t>
            </a:r>
            <a:r>
              <a:rPr lang="ru-RU" dirty="0" err="1"/>
              <a:t>міжреберні</a:t>
            </a:r>
            <a:r>
              <a:rPr lang="ru-RU" dirty="0"/>
              <a:t> </a:t>
            </a:r>
            <a:r>
              <a:rPr lang="ru-RU" dirty="0" err="1"/>
              <a:t>нерви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5 </a:t>
            </a:r>
            <a:r>
              <a:rPr lang="ru-RU" dirty="0"/>
              <a:t>- </a:t>
            </a:r>
            <a:r>
              <a:rPr lang="ru-RU" dirty="0" err="1"/>
              <a:t>нижня</a:t>
            </a:r>
            <a:r>
              <a:rPr lang="ru-RU" dirty="0"/>
              <a:t> надчревная </a:t>
            </a:r>
            <a:r>
              <a:rPr lang="ru-RU" dirty="0" err="1"/>
              <a:t>артерія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6 </a:t>
            </a:r>
            <a:r>
              <a:rPr lang="ru-RU" dirty="0"/>
              <a:t>- </a:t>
            </a:r>
            <a:r>
              <a:rPr lang="ru-RU" dirty="0" err="1"/>
              <a:t>піхва</a:t>
            </a:r>
            <a:r>
              <a:rPr lang="ru-RU" dirty="0"/>
              <a:t> прямого </a:t>
            </a:r>
            <a:r>
              <a:rPr lang="ru-RU" dirty="0" err="1"/>
              <a:t>м'яза</a:t>
            </a:r>
            <a:r>
              <a:rPr lang="ru-RU" dirty="0"/>
              <a:t> живота (</a:t>
            </a:r>
            <a:r>
              <a:rPr lang="ru-RU" dirty="0" err="1"/>
              <a:t>правої</a:t>
            </a:r>
            <a:r>
              <a:rPr lang="ru-RU" dirty="0"/>
              <a:t>); </a:t>
            </a:r>
            <a:endParaRPr lang="ru-RU" dirty="0" smtClean="0"/>
          </a:p>
          <a:p>
            <a:r>
              <a:rPr lang="ru-RU" dirty="0" smtClean="0"/>
              <a:t>7 </a:t>
            </a:r>
            <a:r>
              <a:rPr lang="ru-RU" dirty="0"/>
              <a:t>- </a:t>
            </a:r>
            <a:r>
              <a:rPr lang="ru-RU" dirty="0" err="1"/>
              <a:t>верхня</a:t>
            </a:r>
            <a:r>
              <a:rPr lang="ru-RU" dirty="0"/>
              <a:t> </a:t>
            </a:r>
            <a:r>
              <a:rPr lang="ru-RU" dirty="0" err="1" smtClean="0"/>
              <a:t>надчревна</a:t>
            </a:r>
            <a:r>
              <a:rPr lang="ru-RU" dirty="0" smtClean="0"/>
              <a:t> </a:t>
            </a:r>
            <a:r>
              <a:rPr lang="ru-RU" dirty="0" err="1"/>
              <a:t>артерія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8 </a:t>
            </a:r>
            <a:r>
              <a:rPr lang="ru-RU" dirty="0"/>
              <a:t>- </a:t>
            </a:r>
            <a:r>
              <a:rPr lang="ru-RU" dirty="0" err="1"/>
              <a:t>внутрішня</a:t>
            </a:r>
            <a:r>
              <a:rPr lang="ru-RU" dirty="0"/>
              <a:t> </a:t>
            </a:r>
            <a:r>
              <a:rPr lang="ru-RU" dirty="0" err="1"/>
              <a:t>грудна</a:t>
            </a:r>
            <a:r>
              <a:rPr lang="ru-RU" dirty="0"/>
              <a:t> </a:t>
            </a:r>
            <a:r>
              <a:rPr lang="ru-RU" dirty="0" err="1"/>
              <a:t>артерія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9 </a:t>
            </a:r>
            <a:r>
              <a:rPr lang="ru-RU" dirty="0"/>
              <a:t>- </a:t>
            </a:r>
            <a:r>
              <a:rPr lang="ru-RU" dirty="0" err="1"/>
              <a:t>передні</a:t>
            </a:r>
            <a:r>
              <a:rPr lang="ru-RU" dirty="0"/>
              <a:t> </a:t>
            </a:r>
            <a:r>
              <a:rPr lang="ru-RU" dirty="0" err="1"/>
              <a:t>міжреберні</a:t>
            </a:r>
            <a:r>
              <a:rPr lang="ru-RU" dirty="0"/>
              <a:t> </a:t>
            </a:r>
            <a:r>
              <a:rPr lang="ru-RU" dirty="0" err="1"/>
              <a:t>гілки</a:t>
            </a:r>
            <a:r>
              <a:rPr lang="ru-RU" dirty="0"/>
              <a:t>; </a:t>
            </a:r>
            <a:endParaRPr lang="ru-RU" dirty="0" smtClean="0"/>
          </a:p>
          <a:p>
            <a:r>
              <a:rPr lang="ru-RU" dirty="0" smtClean="0"/>
              <a:t>10 </a:t>
            </a:r>
            <a:r>
              <a:rPr lang="ru-RU" dirty="0"/>
              <a:t>- </a:t>
            </a:r>
            <a:r>
              <a:rPr lang="ru-RU" dirty="0" err="1"/>
              <a:t>бічні</a:t>
            </a:r>
            <a:r>
              <a:rPr lang="ru-RU" dirty="0"/>
              <a:t> </a:t>
            </a:r>
            <a:r>
              <a:rPr lang="ru-RU" dirty="0" err="1"/>
              <a:t>гілки</a:t>
            </a:r>
            <a:r>
              <a:rPr lang="ru-RU" dirty="0"/>
              <a:t> </a:t>
            </a:r>
            <a:r>
              <a:rPr lang="ru-RU" dirty="0" err="1"/>
              <a:t>задніх</a:t>
            </a:r>
            <a:r>
              <a:rPr lang="ru-RU" dirty="0"/>
              <a:t> </a:t>
            </a:r>
            <a:r>
              <a:rPr lang="ru-RU" dirty="0" err="1"/>
              <a:t>міжреберних</a:t>
            </a:r>
            <a:r>
              <a:rPr lang="ru-RU" dirty="0"/>
              <a:t> </a:t>
            </a:r>
            <a:r>
              <a:rPr lang="ru-RU" dirty="0" err="1"/>
              <a:t>артерій</a:t>
            </a:r>
            <a:endParaRPr lang="ru-RU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63" t="17474" r="4026" b="4036"/>
          <a:stretch/>
        </p:blipFill>
        <p:spPr bwMode="auto">
          <a:xfrm>
            <a:off x="274025" y="1535410"/>
            <a:ext cx="4409631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26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011" y="404664"/>
            <a:ext cx="3960973" cy="1039427"/>
          </a:xfrm>
        </p:spPr>
        <p:txBody>
          <a:bodyPr>
            <a:noAutofit/>
          </a:bodyPr>
          <a:lstStyle/>
          <a:p>
            <a:r>
              <a:rPr lang="uk-UA" sz="2800" b="1" dirty="0" err="1"/>
              <a:t>Щито-шийний</a:t>
            </a:r>
            <a:r>
              <a:rPr lang="uk-UA" sz="2800" b="1" dirty="0"/>
              <a:t> стовбур (</a:t>
            </a:r>
            <a:r>
              <a:rPr lang="uk-UA" sz="2800" b="1" dirty="0" err="1"/>
              <a:t>truncus</a:t>
            </a:r>
            <a:r>
              <a:rPr lang="uk-UA" sz="2800" b="1" dirty="0"/>
              <a:t> </a:t>
            </a:r>
            <a:r>
              <a:rPr lang="uk-UA" sz="2800" b="1" dirty="0" err="1"/>
              <a:t>thyrocervicalis</a:t>
            </a:r>
            <a:r>
              <a:rPr lang="uk-UA" sz="2800" b="1" dirty="0"/>
              <a:t>)</a:t>
            </a:r>
            <a:endParaRPr lang="ru-RU" sz="28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097468" y="2924944"/>
            <a:ext cx="39390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1600" b="1" i="1" dirty="0">
                <a:solidFill>
                  <a:prstClr val="black"/>
                </a:solidFill>
              </a:rPr>
              <a:t>надлопаткова артерія </a:t>
            </a:r>
            <a:endParaRPr lang="uk-UA" sz="1600" b="1" i="1" dirty="0" smtClean="0">
              <a:solidFill>
                <a:prstClr val="black"/>
              </a:solidFill>
            </a:endParaRPr>
          </a:p>
          <a:p>
            <a:r>
              <a:rPr lang="uk-UA" sz="1600" b="1" i="1" dirty="0" smtClean="0">
                <a:solidFill>
                  <a:prstClr val="black"/>
                </a:solidFill>
              </a:rPr>
              <a:t>(</a:t>
            </a:r>
            <a:r>
              <a:rPr lang="uk-UA" sz="1600" b="1" i="1" dirty="0">
                <a:solidFill>
                  <a:prstClr val="black"/>
                </a:solidFill>
              </a:rPr>
              <a:t>a. </a:t>
            </a:r>
            <a:r>
              <a:rPr lang="uk-UA" sz="1600" b="1" i="1" dirty="0" err="1">
                <a:solidFill>
                  <a:prstClr val="black"/>
                </a:solidFill>
              </a:rPr>
              <a:t>suprascapularis</a:t>
            </a:r>
            <a:r>
              <a:rPr lang="uk-UA" sz="1600" b="1" i="1" dirty="0">
                <a:solidFill>
                  <a:prstClr val="black"/>
                </a:solidFill>
              </a:rPr>
              <a:t>), </a:t>
            </a:r>
            <a:r>
              <a:rPr lang="uk-UA" sz="1600" dirty="0">
                <a:solidFill>
                  <a:prstClr val="black"/>
                </a:solidFill>
              </a:rPr>
              <a:t>йде до вирізки лопатки; проходить спочатку в </a:t>
            </a:r>
            <a:r>
              <a:rPr lang="uk-UA" sz="1600" dirty="0" err="1" smtClean="0">
                <a:solidFill>
                  <a:prstClr val="black"/>
                </a:solidFill>
              </a:rPr>
              <a:t>надосну</a:t>
            </a:r>
            <a:r>
              <a:rPr lang="uk-UA" sz="1600" dirty="0">
                <a:solidFill>
                  <a:prstClr val="black"/>
                </a:solidFill>
              </a:rPr>
              <a:t>, а потім в </a:t>
            </a:r>
            <a:r>
              <a:rPr lang="uk-UA" sz="1600" dirty="0" err="1" smtClean="0">
                <a:solidFill>
                  <a:prstClr val="black"/>
                </a:solidFill>
              </a:rPr>
              <a:t>підосну</a:t>
            </a:r>
            <a:r>
              <a:rPr lang="uk-UA" sz="1600" dirty="0" smtClean="0">
                <a:solidFill>
                  <a:prstClr val="black"/>
                </a:solidFill>
              </a:rPr>
              <a:t> </a:t>
            </a:r>
            <a:r>
              <a:rPr lang="uk-UA" sz="1600" dirty="0">
                <a:solidFill>
                  <a:prstClr val="black"/>
                </a:solidFill>
              </a:rPr>
              <a:t>ямку, віддає </a:t>
            </a:r>
            <a:r>
              <a:rPr lang="uk-UA" sz="1600" i="1" dirty="0" err="1">
                <a:solidFill>
                  <a:prstClr val="black"/>
                </a:solidFill>
              </a:rPr>
              <a:t>акроміальну</a:t>
            </a:r>
            <a:r>
              <a:rPr lang="uk-UA" sz="1600" i="1" dirty="0">
                <a:solidFill>
                  <a:prstClr val="black"/>
                </a:solidFill>
              </a:rPr>
              <a:t> гілку</a:t>
            </a:r>
            <a:r>
              <a:rPr lang="uk-UA" sz="1600" dirty="0">
                <a:solidFill>
                  <a:prstClr val="black"/>
                </a:solidFill>
              </a:rPr>
              <a:t>. Гілки артерії широко </a:t>
            </a:r>
            <a:r>
              <a:rPr lang="uk-UA" sz="1600" dirty="0" err="1">
                <a:solidFill>
                  <a:prstClr val="black"/>
                </a:solidFill>
              </a:rPr>
              <a:t>анастомозують</a:t>
            </a:r>
            <a:r>
              <a:rPr lang="uk-UA" sz="1600" dirty="0">
                <a:solidFill>
                  <a:prstClr val="black"/>
                </a:solidFill>
              </a:rPr>
              <a:t> з гілками артерії, що огинає лопатку (від підлопаткової артерії);</a:t>
            </a:r>
          </a:p>
          <a:p>
            <a:pPr marL="285750" lvl="0" indent="-285750">
              <a:buFontTx/>
              <a:buChar char="-"/>
            </a:pPr>
            <a:r>
              <a:rPr lang="uk-UA" sz="1600" b="1" i="1" dirty="0" smtClean="0"/>
              <a:t>поперечна </a:t>
            </a:r>
            <a:r>
              <a:rPr lang="uk-UA" sz="1600" b="1" i="1" dirty="0"/>
              <a:t>артерія шиї </a:t>
            </a:r>
            <a:endParaRPr lang="uk-UA" sz="1600" b="1" i="1" dirty="0" smtClean="0"/>
          </a:p>
          <a:p>
            <a:pPr lvl="0"/>
            <a:r>
              <a:rPr lang="uk-UA" sz="1600" b="1" i="1" dirty="0" smtClean="0"/>
              <a:t>(</a:t>
            </a:r>
            <a:r>
              <a:rPr lang="uk-UA" sz="1600" b="1" i="1" dirty="0"/>
              <a:t>a. </a:t>
            </a:r>
            <a:r>
              <a:rPr lang="uk-UA" sz="1600" b="1" i="1" dirty="0" err="1"/>
              <a:t>transversa</a:t>
            </a:r>
            <a:r>
              <a:rPr lang="uk-UA" sz="1600" b="1" i="1" dirty="0"/>
              <a:t> </a:t>
            </a:r>
            <a:r>
              <a:rPr lang="uk-UA" sz="1600" b="1" i="1" dirty="0" err="1"/>
              <a:t>cervicis</a:t>
            </a:r>
            <a:r>
              <a:rPr lang="uk-UA" sz="1600" b="1" i="1" dirty="0"/>
              <a:t>) </a:t>
            </a:r>
            <a:r>
              <a:rPr lang="uk-UA" sz="1600" dirty="0"/>
              <a:t>направляється </a:t>
            </a:r>
            <a:r>
              <a:rPr lang="uk-UA" sz="1600" dirty="0" smtClean="0"/>
              <a:t>назад і </a:t>
            </a:r>
            <a:r>
              <a:rPr lang="uk-UA" sz="1600" dirty="0"/>
              <a:t>на рівні </a:t>
            </a:r>
            <a:r>
              <a:rPr lang="uk-UA" sz="1600" dirty="0" smtClean="0"/>
              <a:t>ості </a:t>
            </a:r>
            <a:r>
              <a:rPr lang="uk-UA" sz="1600" dirty="0"/>
              <a:t>лопатки ділиться на дві гілки: </a:t>
            </a:r>
            <a:r>
              <a:rPr lang="uk-UA" sz="1600" i="1" dirty="0"/>
              <a:t>поверхневу шийну артерію </a:t>
            </a:r>
            <a:endParaRPr lang="uk-UA" sz="1600" i="1" dirty="0" smtClean="0"/>
          </a:p>
          <a:p>
            <a:pPr lvl="0"/>
            <a:r>
              <a:rPr lang="uk-UA" sz="1600" i="1" dirty="0" smtClean="0"/>
              <a:t>(</a:t>
            </a:r>
            <a:r>
              <a:rPr lang="uk-UA" sz="1600" i="1" dirty="0"/>
              <a:t>a. </a:t>
            </a:r>
            <a:r>
              <a:rPr lang="uk-UA" sz="1600" i="1" dirty="0" err="1"/>
              <a:t>cervicalis</a:t>
            </a:r>
            <a:r>
              <a:rPr lang="uk-UA" sz="1600" i="1" dirty="0"/>
              <a:t> </a:t>
            </a:r>
            <a:r>
              <a:rPr lang="uk-UA" sz="1600" i="1" dirty="0" err="1"/>
              <a:t>superficialis</a:t>
            </a:r>
            <a:r>
              <a:rPr lang="uk-UA" sz="1600" i="1" dirty="0"/>
              <a:t>)</a:t>
            </a:r>
            <a:r>
              <a:rPr lang="uk-UA" sz="1600" dirty="0"/>
              <a:t>, </a:t>
            </a:r>
            <a:r>
              <a:rPr lang="uk-UA" sz="1600" dirty="0" smtClean="0"/>
              <a:t>і </a:t>
            </a:r>
            <a:r>
              <a:rPr lang="uk-UA" sz="1600" i="1" dirty="0"/>
              <a:t>глибоку (a. </a:t>
            </a:r>
            <a:r>
              <a:rPr lang="uk-UA" sz="1600" i="1" dirty="0" err="1"/>
              <a:t>cervicalis</a:t>
            </a:r>
            <a:r>
              <a:rPr lang="uk-UA" sz="1600" i="1" dirty="0"/>
              <a:t> </a:t>
            </a:r>
            <a:r>
              <a:rPr lang="uk-UA" sz="1600" i="1" dirty="0" err="1"/>
              <a:t>profunda</a:t>
            </a:r>
            <a:r>
              <a:rPr lang="uk-UA" sz="1600" i="1" dirty="0" smtClean="0"/>
              <a:t>)</a:t>
            </a:r>
            <a:r>
              <a:rPr lang="uk-UA" sz="1600" dirty="0" smtClean="0"/>
              <a:t>. </a:t>
            </a:r>
            <a:endParaRPr lang="ru-RU" sz="1600" dirty="0"/>
          </a:p>
        </p:txBody>
      </p:sp>
      <p:pic>
        <p:nvPicPr>
          <p:cNvPr id="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69"/>
          <a:stretch/>
        </p:blipFill>
        <p:spPr bwMode="auto">
          <a:xfrm>
            <a:off x="4427984" y="0"/>
            <a:ext cx="4722032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558" y="1556792"/>
            <a:ext cx="4536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1600" u="sng" dirty="0" err="1">
                <a:solidFill>
                  <a:prstClr val="black"/>
                </a:solidFill>
              </a:rPr>
              <a:t>Щито-шийний</a:t>
            </a:r>
            <a:r>
              <a:rPr lang="uk-UA" sz="1600" u="sng" dirty="0">
                <a:solidFill>
                  <a:prstClr val="black"/>
                </a:solidFill>
              </a:rPr>
              <a:t> стовбур, короткий (близько 1,5 см), товстий, ділиться на три гілки: </a:t>
            </a:r>
          </a:p>
          <a:p>
            <a:pPr marL="285750" lvl="0" indent="-285750">
              <a:buFontTx/>
              <a:buChar char="-"/>
            </a:pPr>
            <a:r>
              <a:rPr lang="uk-UA" sz="1600" b="1" i="1" dirty="0">
                <a:solidFill>
                  <a:prstClr val="black"/>
                </a:solidFill>
              </a:rPr>
              <a:t>нижня щитоподібна артерія </a:t>
            </a:r>
            <a:endParaRPr lang="uk-UA" sz="1600" b="1" i="1" dirty="0" smtClean="0">
              <a:solidFill>
                <a:prstClr val="black"/>
              </a:solidFill>
            </a:endParaRPr>
          </a:p>
          <a:p>
            <a:pPr lvl="0"/>
            <a:r>
              <a:rPr lang="uk-UA" sz="1600" b="1" i="1" dirty="0" smtClean="0">
                <a:solidFill>
                  <a:prstClr val="black"/>
                </a:solidFill>
              </a:rPr>
              <a:t>(</a:t>
            </a:r>
            <a:r>
              <a:rPr lang="uk-UA" sz="1600" b="1" i="1" dirty="0">
                <a:solidFill>
                  <a:prstClr val="black"/>
                </a:solidFill>
              </a:rPr>
              <a:t>a. </a:t>
            </a:r>
            <a:r>
              <a:rPr lang="uk-UA" sz="1600" b="1" i="1" dirty="0" err="1">
                <a:solidFill>
                  <a:prstClr val="black"/>
                </a:solidFill>
              </a:rPr>
              <a:t>thyroidea</a:t>
            </a:r>
            <a:r>
              <a:rPr lang="uk-UA" sz="1600" b="1" i="1" dirty="0">
                <a:solidFill>
                  <a:prstClr val="black"/>
                </a:solidFill>
              </a:rPr>
              <a:t> </a:t>
            </a:r>
            <a:r>
              <a:rPr lang="uk-UA" sz="1600" b="1" i="1" dirty="0" err="1">
                <a:solidFill>
                  <a:prstClr val="black"/>
                </a:solidFill>
              </a:rPr>
              <a:t>inferior</a:t>
            </a:r>
            <a:r>
              <a:rPr lang="uk-UA" sz="1600" b="1" i="1" dirty="0">
                <a:solidFill>
                  <a:prstClr val="black"/>
                </a:solidFill>
              </a:rPr>
              <a:t>)</a:t>
            </a:r>
            <a:r>
              <a:rPr lang="uk-UA" sz="1600" dirty="0">
                <a:solidFill>
                  <a:prstClr val="black"/>
                </a:solidFill>
              </a:rPr>
              <a:t>, </a:t>
            </a:r>
            <a:r>
              <a:rPr lang="uk-UA" sz="1600" u="sng" dirty="0">
                <a:solidFill>
                  <a:prstClr val="black"/>
                </a:solidFill>
              </a:rPr>
              <a:t>віддає гілки: </a:t>
            </a:r>
            <a:endParaRPr lang="uk-UA" sz="1600" u="sng" dirty="0" smtClean="0">
              <a:solidFill>
                <a:prstClr val="black"/>
              </a:solidFill>
            </a:endParaRPr>
          </a:p>
          <a:p>
            <a:pPr lvl="0"/>
            <a:r>
              <a:rPr lang="uk-UA" sz="1600" i="1" dirty="0" smtClean="0">
                <a:solidFill>
                  <a:prstClr val="black"/>
                </a:solidFill>
              </a:rPr>
              <a:t>глоткові </a:t>
            </a:r>
            <a:r>
              <a:rPr lang="uk-UA" sz="1600" i="1" dirty="0">
                <a:solidFill>
                  <a:prstClr val="black"/>
                </a:solidFill>
              </a:rPr>
              <a:t>(</a:t>
            </a:r>
            <a:r>
              <a:rPr lang="uk-UA" sz="1600" i="1" dirty="0" err="1">
                <a:solidFill>
                  <a:prstClr val="black"/>
                </a:solidFill>
              </a:rPr>
              <a:t>rr</a:t>
            </a:r>
            <a:r>
              <a:rPr lang="uk-UA" sz="1600" i="1" dirty="0">
                <a:solidFill>
                  <a:prstClr val="black"/>
                </a:solidFill>
              </a:rPr>
              <a:t>. </a:t>
            </a:r>
            <a:r>
              <a:rPr lang="uk-UA" sz="1600" i="1" dirty="0" err="1">
                <a:solidFill>
                  <a:prstClr val="black"/>
                </a:solidFill>
              </a:rPr>
              <a:t>pharyngeales</a:t>
            </a:r>
            <a:r>
              <a:rPr lang="uk-UA" sz="1600" i="1" dirty="0">
                <a:solidFill>
                  <a:prstClr val="black"/>
                </a:solidFill>
              </a:rPr>
              <a:t>), стравохідні </a:t>
            </a:r>
            <a:endParaRPr lang="uk-UA" sz="1600" i="1" dirty="0" smtClean="0">
              <a:solidFill>
                <a:prstClr val="black"/>
              </a:solidFill>
            </a:endParaRPr>
          </a:p>
          <a:p>
            <a:pPr lvl="0"/>
            <a:r>
              <a:rPr lang="uk-UA" sz="1600" i="1" dirty="0" smtClean="0">
                <a:solidFill>
                  <a:prstClr val="black"/>
                </a:solidFill>
              </a:rPr>
              <a:t>(</a:t>
            </a:r>
            <a:r>
              <a:rPr lang="uk-UA" sz="1600" i="1" dirty="0" err="1">
                <a:solidFill>
                  <a:prstClr val="black"/>
                </a:solidFill>
              </a:rPr>
              <a:t>rr</a:t>
            </a:r>
            <a:r>
              <a:rPr lang="uk-UA" sz="1600" i="1" dirty="0">
                <a:solidFill>
                  <a:prstClr val="black"/>
                </a:solidFill>
              </a:rPr>
              <a:t>. </a:t>
            </a:r>
            <a:r>
              <a:rPr lang="uk-UA" sz="1600" i="1" dirty="0" err="1">
                <a:solidFill>
                  <a:prstClr val="black"/>
                </a:solidFill>
              </a:rPr>
              <a:t>oesophageales</a:t>
            </a:r>
            <a:r>
              <a:rPr lang="uk-UA" sz="1600" i="1" dirty="0">
                <a:solidFill>
                  <a:prstClr val="black"/>
                </a:solidFill>
              </a:rPr>
              <a:t>), </a:t>
            </a:r>
            <a:r>
              <a:rPr lang="uk-UA" sz="1600" i="1" dirty="0" err="1">
                <a:solidFill>
                  <a:prstClr val="black"/>
                </a:solidFill>
              </a:rPr>
              <a:t>трахеальні</a:t>
            </a:r>
            <a:r>
              <a:rPr lang="uk-UA" sz="1600" i="1" dirty="0">
                <a:solidFill>
                  <a:prstClr val="black"/>
                </a:solidFill>
              </a:rPr>
              <a:t> </a:t>
            </a:r>
            <a:endParaRPr lang="uk-UA" sz="1600" i="1" dirty="0" smtClean="0">
              <a:solidFill>
                <a:prstClr val="black"/>
              </a:solidFill>
            </a:endParaRPr>
          </a:p>
          <a:p>
            <a:pPr lvl="0"/>
            <a:r>
              <a:rPr lang="uk-UA" sz="1600" i="1" dirty="0" smtClean="0">
                <a:solidFill>
                  <a:prstClr val="black"/>
                </a:solidFill>
              </a:rPr>
              <a:t>(</a:t>
            </a:r>
            <a:r>
              <a:rPr lang="uk-UA" sz="1600" i="1" dirty="0" err="1">
                <a:solidFill>
                  <a:prstClr val="black"/>
                </a:solidFill>
              </a:rPr>
              <a:t>rr</a:t>
            </a:r>
            <a:r>
              <a:rPr lang="uk-UA" sz="1600" i="1" dirty="0">
                <a:solidFill>
                  <a:prstClr val="black"/>
                </a:solidFill>
              </a:rPr>
              <a:t>. </a:t>
            </a:r>
            <a:r>
              <a:rPr lang="uk-UA" sz="1600" i="1" dirty="0" err="1">
                <a:solidFill>
                  <a:prstClr val="black"/>
                </a:solidFill>
              </a:rPr>
              <a:t>tracheales</a:t>
            </a:r>
            <a:r>
              <a:rPr lang="uk-UA" sz="1600" i="1" dirty="0">
                <a:solidFill>
                  <a:prstClr val="black"/>
                </a:solidFill>
              </a:rPr>
              <a:t>)</a:t>
            </a:r>
            <a:r>
              <a:rPr lang="uk-UA" sz="1600" dirty="0">
                <a:solidFill>
                  <a:prstClr val="black"/>
                </a:solidFill>
              </a:rPr>
              <a:t>, </a:t>
            </a:r>
            <a:r>
              <a:rPr lang="uk-UA" sz="1600" i="1" dirty="0">
                <a:solidFill>
                  <a:prstClr val="black"/>
                </a:solidFill>
              </a:rPr>
              <a:t>нижню гортанну артерію (a. </a:t>
            </a:r>
            <a:r>
              <a:rPr lang="uk-UA" sz="1600" i="1" dirty="0" err="1">
                <a:solidFill>
                  <a:prstClr val="black"/>
                </a:solidFill>
              </a:rPr>
              <a:t>laryngea</a:t>
            </a:r>
            <a:r>
              <a:rPr lang="uk-UA" sz="1600" i="1" dirty="0">
                <a:solidFill>
                  <a:prstClr val="black"/>
                </a:solidFill>
              </a:rPr>
              <a:t> </a:t>
            </a:r>
            <a:r>
              <a:rPr lang="uk-UA" sz="1600" i="1" dirty="0" err="1">
                <a:solidFill>
                  <a:prstClr val="black"/>
                </a:solidFill>
              </a:rPr>
              <a:t>inferior</a:t>
            </a:r>
            <a:r>
              <a:rPr lang="uk-UA" sz="1600" i="1" dirty="0">
                <a:solidFill>
                  <a:prstClr val="black"/>
                </a:solidFill>
              </a:rPr>
              <a:t>)</a:t>
            </a:r>
            <a:r>
              <a:rPr lang="uk-UA" sz="1600" dirty="0">
                <a:solidFill>
                  <a:prstClr val="black"/>
                </a:solidFill>
              </a:rPr>
              <a:t>, яка </a:t>
            </a:r>
            <a:r>
              <a:rPr lang="uk-UA" sz="1600" dirty="0" err="1">
                <a:solidFill>
                  <a:prstClr val="black"/>
                </a:solidFill>
              </a:rPr>
              <a:t>анастомозує</a:t>
            </a:r>
            <a:r>
              <a:rPr lang="uk-UA" sz="1600" dirty="0">
                <a:solidFill>
                  <a:prstClr val="black"/>
                </a:solidFill>
              </a:rPr>
              <a:t> з верхньою гортанною артерією; </a:t>
            </a:r>
          </a:p>
        </p:txBody>
      </p:sp>
      <p:pic>
        <p:nvPicPr>
          <p:cNvPr id="6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91"/>
          <a:stretch/>
        </p:blipFill>
        <p:spPr bwMode="auto">
          <a:xfrm>
            <a:off x="0" y="3793108"/>
            <a:ext cx="5184576" cy="30836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6635151" y="1736812"/>
            <a:ext cx="422287" cy="216024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6644695" y="1448780"/>
            <a:ext cx="422287" cy="216024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2699792" y="5046290"/>
            <a:ext cx="460844" cy="72008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2637554" y="4961858"/>
            <a:ext cx="460844" cy="72008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5586" r="5866" b="16586"/>
          <a:stretch/>
        </p:blipFill>
        <p:spPr bwMode="auto">
          <a:xfrm>
            <a:off x="-11642" y="1124744"/>
            <a:ext cx="4760008" cy="2803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81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4.53389E-6 C 0.00088 -0.00046 0.00279 0.00023 0.00279 -0.00116 C 0.00279 -0.00254 0.00018 -0.00231 5.83333E-6 -0.0037 C -0.00051 -0.01203 0.00036 -0.02036 0.00088 -0.02868 C 0.0014 -0.03771 0.00018 -0.03585 0.00365 -0.03863 " pathEditMode="relative" ptsTypes="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8295E-6 C 0.01562 -0.00579 0.00312 0.00069 0.00468 -0.04997 C 0.00538 -0.07102 0.00659 -0.07426 0.02066 -0.07842 C 0.02534 -0.07796 0.03107 -0.08004 0.03472 -0.07611 C 0.03698 -0.07379 0.03923 -0.06847 0.04305 -0.06847 " pathEditMode="relative" ptsTypes="ffff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5 0.00602 C -0.02066 0.00671 -0.02518 0.00532 -0.02813 0.00856 C -0.0323 0.01319 -0.03247 0.02499 -0.0356 0.031 C -0.03716 0.03794 -0.03749 0.04048 -0.04202 0.04465 C -0.04497 0.05043 -0.05035 0.05136 -0.05521 0.05344 C -0.06563 0.05182 -0.07466 0.04812 -0.08507 0.04719 C -0.08907 0.04557 -0.08959 0.0421 -0.09254 0.03979 C -0.10244 0.03216 -0.12014 0.03493 -0.13091 0.03354 C -0.13872 0.03401 -0.14862 0.02869 -0.15417 0.03609 C -0.16511 0.05066 -0.15296 0.03886 -0.16077 0.04604 C -0.16164 0.04974 -0.16268 0.05344 -0.16355 0.05714 C -0.1632 0.0583 -0.16337 0.05992 -0.16268 0.06084 C -0.16198 0.06177 -0.16007 0.06084 -0.1599 0.06223 C -0.15869 0.06986 -0.16372 0.08999 -0.16737 0.09693 C -0.16875 0.10664 -0.17084 0.11589 -0.17205 0.12561 C -0.17084 0.14574 -0.17396 0.14805 -0.15886 0.14805 " pathEditMode="relative" ptsTypes="fffffffffffffff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5.8501E-6 C -0.00417 0.00369 -0.00503 0.00369 -0.01024 0.00254 C -0.01111 0.00161 -0.01215 0.00115 -0.01302 -5.8501E-6 C -0.01389 -0.00116 -0.01406 -0.00277 -0.01493 -0.00371 C -0.01771 -0.00671 -0.02274 -0.00787 -0.02604 -0.0088 C -0.0316 -0.01042 -0.02795 -0.00926 -0.03264 -0.01134 C -0.03455 -0.01227 -0.03819 -0.01365 -0.03819 -0.01365 C -0.04236 -0.01736 -0.0467 -0.01805 -0.05139 -0.0199 C -0.06753 -0.01921 -0.08733 -0.02083 -0.10365 -0.0162 C -0.11371 -0.01342 -0.12344 -0.00764 -0.13368 -0.0051 C -0.13733 -0.00324 -0.14097 -0.00163 -0.14479 -5.8501E-6 C -0.15017 0.00462 -0.15573 0.00948 -0.16163 0.01249 C -0.16493 0.01896 -0.17257 0.02058 -0.1776 0.02498 C -0.17882 0.03007 -0.18038 0.02937 -0.18403 0.03122 C -0.18524 0.03562 -0.18941 0.04094 -0.19253 0.04348 C -0.19306 0.04464 -0.19358 0.04626 -0.19427 0.04718 C -0.19514 0.04834 -0.19653 0.04834 -0.19722 0.04973 C -0.20104 0.05806 -0.20087 0.07055 -0.20556 0.07957 C -0.20694 0.08628 -0.20972 0.09345 -0.21406 0.09715 C -0.21528 0.10224 -0.21736 0.10756 -0.21962 0.11195 C -0.22483 0.13555 -0.22257 0.16146 -0.21858 0.18551 C -0.21962 0.20957 -0.21962 0.20124 -0.21962 0.2105 " pathEditMode="relative" ptsTypes="fffffffffffffffffffff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4" name="Picture 10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15152" r="54077" b="19291"/>
          <a:stretch/>
        </p:blipFill>
        <p:spPr bwMode="auto">
          <a:xfrm>
            <a:off x="6897231" y="1615252"/>
            <a:ext cx="2153540" cy="2955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61"/>
          <a:stretch/>
        </p:blipFill>
        <p:spPr bwMode="auto">
          <a:xfrm>
            <a:off x="0" y="4149080"/>
            <a:ext cx="4343205" cy="270891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332656"/>
            <a:ext cx="4248472" cy="936104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Дуга аорти (</a:t>
            </a:r>
            <a:r>
              <a:rPr lang="uk-UA" b="1" dirty="0" err="1"/>
              <a:t>arcus</a:t>
            </a:r>
            <a:r>
              <a:rPr lang="uk-UA" b="1" dirty="0"/>
              <a:t> </a:t>
            </a:r>
            <a:r>
              <a:rPr lang="uk-UA" b="1" dirty="0" err="1"/>
              <a:t>aortae</a:t>
            </a:r>
            <a:r>
              <a:rPr lang="uk-UA" b="1" dirty="0" smtClean="0"/>
              <a:t>)</a:t>
            </a:r>
            <a:endParaRPr lang="ru-RU" dirty="0"/>
          </a:p>
        </p:txBody>
      </p:sp>
      <p:pic>
        <p:nvPicPr>
          <p:cNvPr id="1126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625"/>
            <a:ext cx="4343205" cy="403244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44008" y="4665906"/>
            <a:ext cx="41871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Під </a:t>
            </a:r>
            <a:r>
              <a:rPr lang="uk-UA" dirty="0"/>
              <a:t>дугою аорти </a:t>
            </a:r>
            <a:r>
              <a:rPr lang="uk-UA" dirty="0" smtClean="0"/>
              <a:t>- </a:t>
            </a:r>
            <a:r>
              <a:rPr lang="uk-UA" dirty="0"/>
              <a:t>початок правої легеневої артерії, внизу і </a:t>
            </a:r>
            <a:r>
              <a:rPr lang="uk-UA" dirty="0" smtClean="0"/>
              <a:t>лівіше </a:t>
            </a:r>
            <a:r>
              <a:rPr lang="uk-UA" dirty="0"/>
              <a:t>- біфуркація легеневого стовбура, ззаду - біфуркація трахеї. </a:t>
            </a:r>
            <a:endParaRPr lang="uk-UA" dirty="0" smtClean="0"/>
          </a:p>
          <a:p>
            <a:r>
              <a:rPr lang="uk-UA" dirty="0" smtClean="0"/>
              <a:t>Між увігнутим півколом </a:t>
            </a:r>
            <a:r>
              <a:rPr lang="uk-UA" dirty="0"/>
              <a:t>дуги аорти і легеневим стовбуром </a:t>
            </a:r>
            <a:r>
              <a:rPr lang="uk-UA" dirty="0" smtClean="0"/>
              <a:t>проходить </a:t>
            </a:r>
            <a:r>
              <a:rPr lang="uk-UA" b="1" i="1" u="sng" dirty="0"/>
              <a:t>артеріальна зв'язка</a:t>
            </a:r>
            <a:r>
              <a:rPr lang="uk-UA" dirty="0"/>
              <a:t>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231335" y="1180783"/>
            <a:ext cx="28536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u="sng" dirty="0" err="1" smtClean="0">
                <a:solidFill>
                  <a:srgbClr val="C00000"/>
                </a:solidFill>
              </a:rPr>
              <a:t>Синтопія</a:t>
            </a:r>
            <a:r>
              <a:rPr lang="uk-UA" sz="2000" b="1" u="sng" dirty="0" smtClean="0">
                <a:solidFill>
                  <a:srgbClr val="C00000"/>
                </a:solidFill>
              </a:rPr>
              <a:t> дуги аорти</a:t>
            </a:r>
            <a:endParaRPr lang="ru-RU" sz="2000" b="1" u="sng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66075" y="2564904"/>
            <a:ext cx="2511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prstClr val="black"/>
                </a:solidFill>
              </a:rPr>
              <a:t>До опуклої </a:t>
            </a:r>
            <a:r>
              <a:rPr lang="uk-UA" dirty="0" smtClean="0">
                <a:solidFill>
                  <a:prstClr val="black"/>
                </a:solidFill>
              </a:rPr>
              <a:t>сторони </a:t>
            </a:r>
            <a:r>
              <a:rPr lang="uk-UA" dirty="0">
                <a:solidFill>
                  <a:prstClr val="black"/>
                </a:solidFill>
              </a:rPr>
              <a:t>дуги аорти спереду прилягає ліва </a:t>
            </a:r>
            <a:r>
              <a:rPr lang="uk-UA" dirty="0" err="1">
                <a:solidFill>
                  <a:prstClr val="black"/>
                </a:solidFill>
              </a:rPr>
              <a:t>плечоголовна</a:t>
            </a:r>
            <a:r>
              <a:rPr lang="uk-UA" dirty="0">
                <a:solidFill>
                  <a:prstClr val="black"/>
                </a:solidFill>
              </a:rPr>
              <a:t> вена.</a:t>
            </a:r>
            <a:endParaRPr lang="ru-RU" dirty="0"/>
          </a:p>
        </p:txBody>
      </p:sp>
      <p:sp>
        <p:nvSpPr>
          <p:cNvPr id="7" name="Стрелка углом 6"/>
          <p:cNvSpPr/>
          <p:nvPr/>
        </p:nvSpPr>
        <p:spPr>
          <a:xfrm>
            <a:off x="6658168" y="2162184"/>
            <a:ext cx="967943" cy="508640"/>
          </a:xfrm>
          <a:prstGeom prst="bentArrow">
            <a:avLst>
              <a:gd name="adj1" fmla="val 25000"/>
              <a:gd name="adj2" fmla="val 24160"/>
              <a:gd name="adj3" fmla="val 25000"/>
              <a:gd name="adj4" fmla="val 43750"/>
            </a:avLst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 углом 15"/>
          <p:cNvSpPr/>
          <p:nvPr/>
        </p:nvSpPr>
        <p:spPr>
          <a:xfrm>
            <a:off x="611560" y="1180783"/>
            <a:ext cx="1255975" cy="508640"/>
          </a:xfrm>
          <a:prstGeom prst="bentArrow">
            <a:avLst>
              <a:gd name="adj1" fmla="val 25000"/>
              <a:gd name="adj2" fmla="val 24160"/>
              <a:gd name="adj3" fmla="val 25000"/>
              <a:gd name="adj4" fmla="val 43750"/>
            </a:avLst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 углом 16"/>
          <p:cNvSpPr/>
          <p:nvPr/>
        </p:nvSpPr>
        <p:spPr>
          <a:xfrm>
            <a:off x="789356" y="5691601"/>
            <a:ext cx="1255975" cy="508640"/>
          </a:xfrm>
          <a:prstGeom prst="bentArrow">
            <a:avLst>
              <a:gd name="adj1" fmla="val 25000"/>
              <a:gd name="adj2" fmla="val 24160"/>
              <a:gd name="adj3" fmla="val 25000"/>
              <a:gd name="adj4" fmla="val 43750"/>
            </a:avLst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трелка углом 17"/>
          <p:cNvSpPr/>
          <p:nvPr/>
        </p:nvSpPr>
        <p:spPr>
          <a:xfrm flipH="1">
            <a:off x="2253614" y="1072253"/>
            <a:ext cx="1255921" cy="508640"/>
          </a:xfrm>
          <a:prstGeom prst="bentArrow">
            <a:avLst>
              <a:gd name="adj1" fmla="val 25000"/>
              <a:gd name="adj2" fmla="val 24160"/>
              <a:gd name="adj3" fmla="val 25000"/>
              <a:gd name="adj4" fmla="val 43750"/>
            </a:avLst>
          </a:prstGeom>
          <a:solidFill>
            <a:srgbClr val="0070C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05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Реберно-шийний стовбур (</a:t>
            </a:r>
            <a:r>
              <a:rPr lang="uk-UA" b="1" dirty="0" err="1"/>
              <a:t>truncus</a:t>
            </a:r>
            <a:r>
              <a:rPr lang="uk-UA" b="1" dirty="0"/>
              <a:t> </a:t>
            </a:r>
            <a:r>
              <a:rPr lang="uk-UA" b="1" dirty="0" err="1"/>
              <a:t>costocervicalis</a:t>
            </a:r>
            <a:r>
              <a:rPr lang="uk-UA" b="1" dirty="0"/>
              <a:t>)</a:t>
            </a:r>
            <a:endParaRPr lang="ru-RU" b="1" dirty="0"/>
          </a:p>
        </p:txBody>
      </p:sp>
      <p:pic>
        <p:nvPicPr>
          <p:cNvPr id="4" name="Picture 6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91"/>
          <a:stretch/>
        </p:blipFill>
        <p:spPr bwMode="auto">
          <a:xfrm>
            <a:off x="7042" y="3557207"/>
            <a:ext cx="5184576" cy="3307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79114" y="2204864"/>
            <a:ext cx="396044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uk-UA" b="1" i="1" dirty="0" smtClean="0"/>
              <a:t>глибока </a:t>
            </a:r>
            <a:r>
              <a:rPr lang="uk-UA" b="1" i="1" dirty="0"/>
              <a:t>шийна артерія </a:t>
            </a:r>
            <a:endParaRPr lang="uk-UA" b="1" i="1" dirty="0" smtClean="0"/>
          </a:p>
          <a:p>
            <a:r>
              <a:rPr lang="uk-UA" b="1" i="1" dirty="0" smtClean="0"/>
              <a:t>(</a:t>
            </a:r>
            <a:r>
              <a:rPr lang="uk-UA" b="1" i="1" dirty="0"/>
              <a:t>a. </a:t>
            </a:r>
            <a:r>
              <a:rPr lang="uk-UA" b="1" i="1" dirty="0" err="1" smtClean="0"/>
              <a:t>cervicalis</a:t>
            </a:r>
            <a:r>
              <a:rPr lang="uk-UA" b="1" i="1" dirty="0" smtClean="0"/>
              <a:t> </a:t>
            </a:r>
            <a:r>
              <a:rPr lang="uk-UA" b="1" i="1" dirty="0" err="1"/>
              <a:t>profunda</a:t>
            </a:r>
            <a:r>
              <a:rPr lang="uk-UA" b="1" i="1" dirty="0"/>
              <a:t>) </a:t>
            </a:r>
            <a:r>
              <a:rPr lang="uk-UA" dirty="0"/>
              <a:t>направляється між I ребром і поперечним відростком VII шийного хребця ззаду і </a:t>
            </a:r>
            <a:r>
              <a:rPr lang="uk-UA" dirty="0" err="1" smtClean="0"/>
              <a:t>кровопостачає</a:t>
            </a:r>
            <a:r>
              <a:rPr lang="uk-UA" dirty="0" smtClean="0"/>
              <a:t> </a:t>
            </a:r>
            <a:r>
              <a:rPr lang="uk-UA" dirty="0" err="1"/>
              <a:t>напівостисті</a:t>
            </a:r>
            <a:r>
              <a:rPr lang="uk-UA" dirty="0"/>
              <a:t> м'язи голови і шиї; </a:t>
            </a:r>
            <a:endParaRPr lang="uk-UA" dirty="0" smtClean="0"/>
          </a:p>
          <a:p>
            <a:r>
              <a:rPr lang="uk-UA" b="1" i="1" dirty="0" smtClean="0"/>
              <a:t>- найвища </a:t>
            </a:r>
            <a:r>
              <a:rPr lang="uk-UA" b="1" i="1" dirty="0"/>
              <a:t>міжреберна артерія (a. </a:t>
            </a:r>
            <a:r>
              <a:rPr lang="uk-UA" b="1" i="1" dirty="0" err="1"/>
              <a:t>intercostalis</a:t>
            </a:r>
            <a:r>
              <a:rPr lang="uk-UA" b="1" i="1" dirty="0"/>
              <a:t> </a:t>
            </a:r>
            <a:r>
              <a:rPr lang="uk-UA" b="1" i="1" dirty="0" err="1"/>
              <a:t>suprema</a:t>
            </a:r>
            <a:r>
              <a:rPr lang="uk-UA" b="1" i="1" dirty="0"/>
              <a:t>) </a:t>
            </a:r>
            <a:r>
              <a:rPr lang="uk-UA" dirty="0" smtClean="0"/>
              <a:t>йде </a:t>
            </a:r>
            <a:r>
              <a:rPr lang="uk-UA" dirty="0"/>
              <a:t>вниз попереду шийки I ребра в міжреберні проміжки, де від неї відходять </a:t>
            </a:r>
            <a:r>
              <a:rPr lang="uk-UA" b="1" i="1" dirty="0"/>
              <a:t>перша і друга задні міжреберні артерії (</a:t>
            </a:r>
            <a:r>
              <a:rPr lang="uk-UA" b="1" i="1" dirty="0" err="1"/>
              <a:t>aa</a:t>
            </a:r>
            <a:r>
              <a:rPr lang="uk-UA" b="1" i="1" dirty="0"/>
              <a:t>. </a:t>
            </a:r>
            <a:r>
              <a:rPr lang="uk-UA" b="1" i="1" dirty="0" err="1"/>
              <a:t>intercostales</a:t>
            </a:r>
            <a:r>
              <a:rPr lang="uk-UA" b="1" i="1" dirty="0"/>
              <a:t> </a:t>
            </a:r>
            <a:r>
              <a:rPr lang="uk-UA" b="1" i="1" dirty="0" err="1"/>
              <a:t>posteriores</a:t>
            </a:r>
            <a:r>
              <a:rPr lang="uk-UA" b="1" i="1" dirty="0"/>
              <a:t> </a:t>
            </a:r>
            <a:r>
              <a:rPr lang="uk-UA" b="1" i="1" dirty="0" err="1"/>
              <a:t>prima</a:t>
            </a:r>
            <a:r>
              <a:rPr lang="uk-UA" b="1" i="1" dirty="0"/>
              <a:t> </a:t>
            </a:r>
            <a:r>
              <a:rPr lang="uk-UA" b="1" i="1" dirty="0" err="1"/>
              <a:t>et</a:t>
            </a:r>
            <a:r>
              <a:rPr lang="uk-UA" b="1" i="1" dirty="0"/>
              <a:t> </a:t>
            </a:r>
            <a:r>
              <a:rPr lang="uk-UA" b="1" i="1" dirty="0" err="1"/>
              <a:t>secunda</a:t>
            </a:r>
            <a:r>
              <a:rPr lang="uk-UA" b="1" i="1" dirty="0"/>
              <a:t>).</a:t>
            </a:r>
            <a:endParaRPr lang="ru-RU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673606"/>
            <a:ext cx="489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prstClr val="black"/>
                </a:solidFill>
              </a:rPr>
              <a:t>Реберно-шийний стовбур</a:t>
            </a:r>
            <a:r>
              <a:rPr lang="uk-UA" dirty="0">
                <a:solidFill>
                  <a:prstClr val="black"/>
                </a:solidFill>
              </a:rPr>
              <a:t> відходить від заднього півкола підключичної артерії в </a:t>
            </a:r>
            <a:r>
              <a:rPr lang="uk-UA" dirty="0" err="1">
                <a:solidFill>
                  <a:prstClr val="black"/>
                </a:solidFill>
              </a:rPr>
              <a:t>міжсходинковому</a:t>
            </a:r>
            <a:r>
              <a:rPr lang="uk-UA" dirty="0">
                <a:solidFill>
                  <a:prstClr val="black"/>
                </a:solidFill>
              </a:rPr>
              <a:t> проміжку. Далі цей стовбур направляється назад і вгору до шийки I ребра, віддає глибоку шийну і найвищу міжреберну артерії. </a:t>
            </a:r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1619672" y="4797152"/>
            <a:ext cx="547268" cy="246684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336448" y="4920494"/>
            <a:ext cx="460844" cy="72008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 flipV="1">
            <a:off x="2336448" y="4992502"/>
            <a:ext cx="169508" cy="26329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91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8 0.00625 C -0.01945 0.00093 -0.02014 -0.00393 -0.02257 -0.00856 C -0.02448 -0.02197 -0.02622 -0.03608 -0.02726 -0.04973 C -0.02865 -0.06615 -0.02674 -0.05875 -0.02917 -0.06708 C -0.0309 -0.1034 -0.03507 -0.14226 -0.02535 -0.17673 C -0.02465 -0.18112 -0.02344 -0.18598 -0.02344 -0.19037 " pathEditMode="relative" ptsTypes="fffff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64168E-6 C -0.00816 0.00092 -0.01528 0.00324 -0.02327 0.00486 C -0.02761 0.00879 -0.02952 0.01272 -0.03368 0.01619 C -0.03698 0.02267 -0.03976 0.02914 -0.04393 0.0347 C -0.04479 0.03886 -0.04584 0.04233 -0.04757 0.04603 C -0.04532 0.05852 -0.04549 0.0798 -0.0533 0.08952 C -0.05539 0.09854 -0.05382 0.09507 -0.05695 0.10085 C -0.05851 0.10803 -0.05903 0.11496 -0.06077 0.1219 C -0.06181 0.12607 -0.06545 0.13324 -0.06545 0.13324 C -0.06754 0.1418 -0.0665 0.13833 -0.06823 0.14434 C -0.06719 0.161 -0.07118 0.16054 -0.06632 0.16054 " pathEditMode="relative" ptsTypes="ffffffffff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78" y="476672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uk-UA" sz="3600" b="1" dirty="0">
                <a:solidFill>
                  <a:schemeClr val="bg1">
                    <a:lumMod val="50000"/>
                  </a:schemeClr>
                </a:solidFill>
              </a:rPr>
              <a:t>Низхідна частина аорти </a:t>
            </a:r>
            <a:r>
              <a:rPr lang="uk-UA" sz="3600" b="1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uk-UA" sz="3600" b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uk-UA" sz="3600" b="1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uk-UA" sz="3600" b="1" dirty="0" err="1">
                <a:solidFill>
                  <a:schemeClr val="bg1">
                    <a:lumMod val="50000"/>
                  </a:schemeClr>
                </a:solidFill>
              </a:rPr>
              <a:t>pars</a:t>
            </a:r>
            <a:r>
              <a:rPr lang="uk-UA" sz="3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uk-UA" sz="3600" b="1" dirty="0" err="1">
                <a:solidFill>
                  <a:schemeClr val="bg1">
                    <a:lumMod val="50000"/>
                  </a:schemeClr>
                </a:solidFill>
              </a:rPr>
              <a:t>descendens</a:t>
            </a:r>
            <a:r>
              <a:rPr lang="uk-UA" sz="3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uk-UA" sz="3600" b="1" dirty="0" err="1">
                <a:solidFill>
                  <a:schemeClr val="bg1">
                    <a:lumMod val="50000"/>
                  </a:schemeClr>
                </a:solidFill>
              </a:rPr>
              <a:t>aortae</a:t>
            </a:r>
            <a:r>
              <a:rPr lang="uk-UA" sz="3600" b="1" dirty="0">
                <a:solidFill>
                  <a:schemeClr val="bg1">
                    <a:lumMod val="50000"/>
                  </a:schemeClr>
                </a:solidFill>
              </a:rPr>
              <a:t>) 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2" descr="http://vmede.org/sait/content/Anatomija_bili4_t2/10_files/mb4_32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20582"/>
            <a:ext cx="5057775" cy="494877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78241" y="1731702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Низхідна частина аорти - найбільш довгий </a:t>
            </a:r>
            <a:r>
              <a:rPr lang="uk-UA" dirty="0" smtClean="0"/>
              <a:t>відділ аорти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27319" y="2612811"/>
            <a:ext cx="28302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/>
              <a:t>Поділяється </a:t>
            </a:r>
            <a:r>
              <a:rPr lang="uk-UA" sz="2400" dirty="0"/>
              <a:t>на </a:t>
            </a:r>
            <a:r>
              <a:rPr lang="uk-UA" sz="2400" b="1" i="1" dirty="0"/>
              <a:t>грудну </a:t>
            </a:r>
            <a:r>
              <a:rPr lang="uk-UA" sz="2400" dirty="0"/>
              <a:t>і</a:t>
            </a:r>
            <a:r>
              <a:rPr lang="uk-UA" sz="2400" b="1" i="1" dirty="0"/>
              <a:t> черевну частини</a:t>
            </a:r>
            <a:r>
              <a:rPr lang="uk-UA" sz="2400" dirty="0"/>
              <a:t>.</a:t>
            </a:r>
            <a:endParaRPr lang="ru-RU" sz="2400" dirty="0"/>
          </a:p>
        </p:txBody>
      </p:sp>
      <p:sp>
        <p:nvSpPr>
          <p:cNvPr id="6" name="Стрелка углом 5"/>
          <p:cNvSpPr/>
          <p:nvPr/>
        </p:nvSpPr>
        <p:spPr>
          <a:xfrm flipH="1">
            <a:off x="3203848" y="3212976"/>
            <a:ext cx="338312" cy="868680"/>
          </a:xfrm>
          <a:prstGeom prst="bentArrow">
            <a:avLst/>
          </a:prstGeom>
          <a:solidFill>
            <a:srgbClr val="C0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5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45663E-6 L 4.16667E-6 0.2833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1039427"/>
          </a:xfrm>
        </p:spPr>
        <p:txBody>
          <a:bodyPr>
            <a:noAutofit/>
          </a:bodyPr>
          <a:lstStyle/>
          <a:p>
            <a:r>
              <a:rPr lang="uk-UA" sz="2800" b="1" dirty="0"/>
              <a:t>Грудна частина аорти </a:t>
            </a:r>
            <a:r>
              <a:rPr lang="uk-UA" sz="2800" b="1" dirty="0" smtClean="0"/>
              <a:t/>
            </a:r>
            <a:br>
              <a:rPr lang="uk-UA" sz="2800" b="1" dirty="0" smtClean="0"/>
            </a:br>
            <a:r>
              <a:rPr lang="uk-UA" sz="2800" b="1" dirty="0" smtClean="0"/>
              <a:t>(</a:t>
            </a:r>
            <a:r>
              <a:rPr lang="uk-UA" sz="2800" b="1" dirty="0" err="1"/>
              <a:t>pars</a:t>
            </a:r>
            <a:r>
              <a:rPr lang="uk-UA" sz="2800" b="1" dirty="0"/>
              <a:t> </a:t>
            </a:r>
            <a:r>
              <a:rPr lang="uk-UA" sz="2800" b="1" dirty="0" err="1"/>
              <a:t>thoracica</a:t>
            </a:r>
            <a:r>
              <a:rPr lang="uk-UA" sz="2800" b="1" dirty="0"/>
              <a:t> </a:t>
            </a:r>
            <a:r>
              <a:rPr lang="uk-UA" sz="2800" b="1" dirty="0" err="1"/>
              <a:t>aortae</a:t>
            </a:r>
            <a:r>
              <a:rPr lang="uk-UA" sz="2800" b="1" dirty="0"/>
              <a:t>)</a:t>
            </a: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75688" y="1514135"/>
            <a:ext cx="46805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Грудна частина аорти </a:t>
            </a:r>
            <a:r>
              <a:rPr lang="uk-UA" dirty="0" smtClean="0"/>
              <a:t>розташована зліва </a:t>
            </a:r>
            <a:r>
              <a:rPr lang="uk-UA" dirty="0"/>
              <a:t>від серединної </a:t>
            </a:r>
            <a:r>
              <a:rPr lang="uk-UA" dirty="0" smtClean="0"/>
              <a:t>лінії хребта. </a:t>
            </a:r>
            <a:r>
              <a:rPr lang="uk-UA" dirty="0"/>
              <a:t>Спочатку </a:t>
            </a:r>
            <a:r>
              <a:rPr lang="uk-UA" dirty="0" smtClean="0"/>
              <a:t>грудна аорта </a:t>
            </a:r>
            <a:r>
              <a:rPr lang="uk-UA" dirty="0"/>
              <a:t>лежить </a:t>
            </a:r>
            <a:r>
              <a:rPr lang="uk-UA" dirty="0" smtClean="0"/>
              <a:t>зліва </a:t>
            </a:r>
            <a:r>
              <a:rPr lang="uk-UA" dirty="0"/>
              <a:t>від стравоходу, потім на рівні VIII-IX грудних хребців вона огинає стравохід зліва і йде </a:t>
            </a:r>
            <a:r>
              <a:rPr lang="uk-UA" dirty="0" smtClean="0"/>
              <a:t>по </a:t>
            </a:r>
            <a:r>
              <a:rPr lang="uk-UA" dirty="0"/>
              <a:t>його </a:t>
            </a:r>
            <a:r>
              <a:rPr lang="uk-UA" dirty="0" smtClean="0"/>
              <a:t>задній стороні. </a:t>
            </a:r>
          </a:p>
          <a:p>
            <a:r>
              <a:rPr lang="uk-UA" dirty="0" smtClean="0"/>
              <a:t>Праворуч </a:t>
            </a:r>
            <a:r>
              <a:rPr lang="uk-UA" dirty="0"/>
              <a:t>від грудної частини аорти розташовуються непарна вена і </a:t>
            </a:r>
            <a:r>
              <a:rPr lang="uk-UA" dirty="0" smtClean="0"/>
              <a:t>грудна протока, </a:t>
            </a:r>
            <a:r>
              <a:rPr lang="uk-UA" dirty="0"/>
              <a:t>зліва - </a:t>
            </a:r>
            <a:r>
              <a:rPr lang="uk-UA" dirty="0" smtClean="0"/>
              <a:t>парієтальна </a:t>
            </a:r>
            <a:r>
              <a:rPr lang="uk-UA" dirty="0"/>
              <a:t>плевра. </a:t>
            </a:r>
            <a:endParaRPr lang="uk-UA" dirty="0" smtClean="0"/>
          </a:p>
          <a:p>
            <a:r>
              <a:rPr lang="uk-UA" dirty="0" smtClean="0"/>
              <a:t>Грудна </a:t>
            </a:r>
            <a:r>
              <a:rPr lang="uk-UA" dirty="0"/>
              <a:t>частина аорти постачає кров'ю внутрішні органи, що знаходяться в грудній порожнині, </a:t>
            </a:r>
            <a:r>
              <a:rPr lang="uk-UA" dirty="0" smtClean="0"/>
              <a:t>та </a:t>
            </a:r>
            <a:r>
              <a:rPr lang="uk-UA" dirty="0"/>
              <a:t>її стінки. </a:t>
            </a:r>
            <a:endParaRPr lang="uk-UA" dirty="0" smtClean="0"/>
          </a:p>
          <a:p>
            <a:r>
              <a:rPr lang="uk-UA" dirty="0" smtClean="0"/>
              <a:t>З </a:t>
            </a:r>
            <a:r>
              <a:rPr lang="uk-UA" dirty="0"/>
              <a:t>грудної порожнини через аортальний отвір діафрагми аорта переходить в черевну частину. На рівні XII грудного хребця </a:t>
            </a:r>
            <a:r>
              <a:rPr lang="uk-UA" dirty="0" smtClean="0"/>
              <a:t>і донизу </a:t>
            </a:r>
            <a:r>
              <a:rPr lang="uk-UA" dirty="0"/>
              <a:t>аорта поступово зміщується </a:t>
            </a:r>
            <a:r>
              <a:rPr lang="uk-UA" dirty="0" err="1"/>
              <a:t>медіально</a:t>
            </a:r>
            <a:r>
              <a:rPr lang="uk-UA" dirty="0"/>
              <a:t>.</a:t>
            </a:r>
            <a:endParaRPr lang="ru-RU" dirty="0"/>
          </a:p>
        </p:txBody>
      </p:sp>
      <p:pic>
        <p:nvPicPr>
          <p:cNvPr id="14344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r="21250"/>
          <a:stretch/>
        </p:blipFill>
        <p:spPr bwMode="auto">
          <a:xfrm>
            <a:off x="0" y="1196751"/>
            <a:ext cx="4375688" cy="5664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 rot="10800000">
            <a:off x="3397280" y="3284984"/>
            <a:ext cx="978408" cy="288032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10800000">
            <a:off x="2843808" y="2933328"/>
            <a:ext cx="978408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755576" y="2759920"/>
            <a:ext cx="978408" cy="2880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1619672" y="3429000"/>
            <a:ext cx="978408" cy="288032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08189E-7 L 0.00173 0.418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20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17997E-6 L 0.00156 0.40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0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Черевна частина аорти </a:t>
            </a:r>
            <a:r>
              <a:rPr lang="uk-UA" b="1" dirty="0" smtClean="0"/>
              <a:t/>
            </a:r>
            <a:br>
              <a:rPr lang="uk-UA" b="1" dirty="0" smtClean="0"/>
            </a:br>
            <a:r>
              <a:rPr lang="uk-UA" b="1" dirty="0" smtClean="0"/>
              <a:t>(</a:t>
            </a:r>
            <a:r>
              <a:rPr lang="uk-UA" b="1" dirty="0" err="1"/>
              <a:t>pars</a:t>
            </a:r>
            <a:r>
              <a:rPr lang="uk-UA" b="1" dirty="0"/>
              <a:t> </a:t>
            </a:r>
            <a:r>
              <a:rPr lang="uk-UA" b="1" dirty="0" err="1"/>
              <a:t>abdominalis</a:t>
            </a:r>
            <a:r>
              <a:rPr lang="uk-UA" b="1" dirty="0"/>
              <a:t> </a:t>
            </a:r>
            <a:r>
              <a:rPr lang="uk-UA" b="1" dirty="0" err="1"/>
              <a:t>aortae</a:t>
            </a:r>
            <a:r>
              <a:rPr lang="uk-UA" b="1" dirty="0"/>
              <a:t>) 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851920" y="1563109"/>
            <a:ext cx="51845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Черевна частина аорти </a:t>
            </a:r>
            <a:r>
              <a:rPr lang="uk-UA" dirty="0" smtClean="0"/>
              <a:t>лежить за очеревиною </a:t>
            </a:r>
            <a:r>
              <a:rPr lang="uk-UA" dirty="0"/>
              <a:t>на передній поверхні тіл поперекових хребців, ліворуч від серединної лінії. </a:t>
            </a:r>
            <a:endParaRPr lang="uk-UA" dirty="0" smtClean="0"/>
          </a:p>
          <a:p>
            <a:r>
              <a:rPr lang="uk-UA" dirty="0" smtClean="0"/>
              <a:t>Праворуч </a:t>
            </a:r>
            <a:r>
              <a:rPr lang="uk-UA" dirty="0"/>
              <a:t>від аорти розташована нижня порожниста вена, </a:t>
            </a:r>
            <a:r>
              <a:rPr lang="uk-UA" dirty="0" smtClean="0"/>
              <a:t>попереду </a:t>
            </a:r>
            <a:r>
              <a:rPr lang="uk-UA" dirty="0"/>
              <a:t>- підшлункова залоза, </a:t>
            </a:r>
            <a:r>
              <a:rPr lang="uk-UA" dirty="0" smtClean="0"/>
              <a:t>нижня горизонтальна </a:t>
            </a:r>
            <a:r>
              <a:rPr lang="uk-UA" dirty="0"/>
              <a:t>частина дванадцятипалої кишки і корінь брижі тонкої кишки. </a:t>
            </a:r>
            <a:endParaRPr lang="uk-UA" dirty="0" smtClean="0"/>
          </a:p>
          <a:p>
            <a:r>
              <a:rPr lang="uk-UA" dirty="0" smtClean="0"/>
              <a:t>Черевна </a:t>
            </a:r>
            <a:r>
              <a:rPr lang="uk-UA" dirty="0"/>
              <a:t>частина аорти </a:t>
            </a:r>
            <a:r>
              <a:rPr lang="uk-UA" dirty="0" err="1" smtClean="0"/>
              <a:t>кровозабезпечує</a:t>
            </a:r>
            <a:r>
              <a:rPr lang="uk-UA" dirty="0" smtClean="0"/>
              <a:t> </a:t>
            </a:r>
            <a:r>
              <a:rPr lang="uk-UA" dirty="0"/>
              <a:t>черевні нутрощі </a:t>
            </a:r>
            <a:r>
              <a:rPr lang="uk-UA" dirty="0" smtClean="0"/>
              <a:t>та </a:t>
            </a:r>
            <a:r>
              <a:rPr lang="uk-UA" dirty="0"/>
              <a:t>стінки живота.</a:t>
            </a:r>
            <a:endParaRPr lang="ru-RU" dirty="0"/>
          </a:p>
        </p:txBody>
      </p:sp>
      <p:pic>
        <p:nvPicPr>
          <p:cNvPr id="15362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9" t="7197" r="27757"/>
          <a:stretch/>
        </p:blipFill>
        <p:spPr bwMode="auto">
          <a:xfrm>
            <a:off x="279877" y="1619452"/>
            <a:ext cx="3571802" cy="5111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>
            <a:off x="827584" y="4005064"/>
            <a:ext cx="978408" cy="34061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5400000">
            <a:off x="1657404" y="2595768"/>
            <a:ext cx="978408" cy="34061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1406266" y="3238246"/>
            <a:ext cx="978408" cy="340616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39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8372"/>
            <a:ext cx="2592289" cy="1039427"/>
          </a:xfrm>
        </p:spPr>
        <p:txBody>
          <a:bodyPr>
            <a:noAutofit/>
          </a:bodyPr>
          <a:lstStyle/>
          <a:p>
            <a:r>
              <a:rPr lang="uk-UA" sz="2800" b="1" dirty="0" smtClean="0"/>
              <a:t>Гілки дуги </a:t>
            </a:r>
            <a:r>
              <a:rPr lang="uk-UA" sz="2800" b="1" dirty="0"/>
              <a:t>аорти </a:t>
            </a:r>
            <a:endParaRPr lang="ru-RU" sz="2800" b="1" dirty="0"/>
          </a:p>
        </p:txBody>
      </p:sp>
      <p:pic>
        <p:nvPicPr>
          <p:cNvPr id="12294" name="Picture 6" descr="ÐÐ°ÑÑÐ¸Ð½ÐºÐ¸ Ð¿Ð¾ Ð·Ð°Ð¿ÑÐ¾ÑÑ Ð²ÐµÑÐ²Ð¸ Ð´ÑÐ³Ð¸ Ð°Ð¾ÑÑÑ Ð°Ð½Ð°ÑÐ¾Ð¼Ð¸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6" b="5739"/>
          <a:stretch/>
        </p:blipFill>
        <p:spPr bwMode="auto">
          <a:xfrm>
            <a:off x="9275" y="3717032"/>
            <a:ext cx="4922765" cy="314014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6791"/>
          <a:stretch/>
        </p:blipFill>
        <p:spPr bwMode="auto">
          <a:xfrm>
            <a:off x="2915816" y="2815"/>
            <a:ext cx="6228184" cy="364905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4162" y="1849533"/>
            <a:ext cx="27363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Від увігнутої сторони дуги </a:t>
            </a:r>
            <a:r>
              <a:rPr lang="uk-UA" dirty="0"/>
              <a:t>аорти відходять тонкі артерії до трахеї і </a:t>
            </a:r>
            <a:r>
              <a:rPr lang="uk-UA" dirty="0" smtClean="0"/>
              <a:t>бронхів </a:t>
            </a:r>
            <a:r>
              <a:rPr lang="uk-UA" dirty="0"/>
              <a:t>(бронхіальні </a:t>
            </a:r>
            <a:r>
              <a:rPr lang="uk-UA" dirty="0" smtClean="0"/>
              <a:t>та </a:t>
            </a:r>
            <a:r>
              <a:rPr lang="uk-UA" dirty="0" err="1" smtClean="0"/>
              <a:t>трахеальні</a:t>
            </a:r>
            <a:r>
              <a:rPr lang="uk-UA" dirty="0" smtClean="0"/>
              <a:t> </a:t>
            </a:r>
            <a:r>
              <a:rPr lang="uk-UA" dirty="0"/>
              <a:t>гілки</a:t>
            </a:r>
            <a:r>
              <a:rPr lang="uk-UA" dirty="0" smtClean="0"/>
              <a:t>)</a:t>
            </a:r>
            <a:endParaRPr lang="ru-RU" dirty="0"/>
          </a:p>
        </p:txBody>
      </p:sp>
      <p:sp>
        <p:nvSpPr>
          <p:cNvPr id="6" name="Штриховая стрелка вправо 5"/>
          <p:cNvSpPr/>
          <p:nvPr/>
        </p:nvSpPr>
        <p:spPr>
          <a:xfrm>
            <a:off x="4355976" y="2367464"/>
            <a:ext cx="1813311" cy="324268"/>
          </a:xfrm>
          <a:prstGeom prst="striped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rgbClr val="C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Штриховая стрелка вправо 10"/>
          <p:cNvSpPr/>
          <p:nvPr/>
        </p:nvSpPr>
        <p:spPr>
          <a:xfrm>
            <a:off x="134162" y="5373216"/>
            <a:ext cx="1813311" cy="324268"/>
          </a:xfrm>
          <a:prstGeom prst="striped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rgbClr val="C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971600" y="4869160"/>
            <a:ext cx="1813311" cy="324268"/>
          </a:xfrm>
          <a:prstGeom prst="striped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rgbClr val="C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Штриховая стрелка вправо 12"/>
          <p:cNvSpPr/>
          <p:nvPr/>
        </p:nvSpPr>
        <p:spPr>
          <a:xfrm rot="10800000">
            <a:off x="3118729" y="5301741"/>
            <a:ext cx="1813311" cy="324268"/>
          </a:xfrm>
          <a:prstGeom prst="striped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rgbClr val="C00000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98731" y="3900766"/>
            <a:ext cx="38164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Від </a:t>
            </a:r>
            <a:r>
              <a:rPr lang="uk-UA" dirty="0" smtClean="0"/>
              <a:t>опуклої сторони дуги </a:t>
            </a:r>
            <a:r>
              <a:rPr lang="uk-UA" dirty="0"/>
              <a:t>аорти </a:t>
            </a:r>
            <a:r>
              <a:rPr lang="uk-UA" dirty="0" smtClean="0"/>
              <a:t>відходять </a:t>
            </a:r>
            <a:r>
              <a:rPr lang="uk-UA" dirty="0"/>
              <a:t>три великі артерії, по яких кров надходить до органів голови і шиї, верхніх кінцівок і до передньої грудної стінки. </a:t>
            </a:r>
            <a:endParaRPr lang="uk-UA" dirty="0" smtClean="0"/>
          </a:p>
          <a:p>
            <a:r>
              <a:rPr lang="uk-UA" dirty="0" smtClean="0"/>
              <a:t>Це </a:t>
            </a:r>
            <a:r>
              <a:rPr lang="uk-UA" dirty="0" err="1"/>
              <a:t>плечоголовний</a:t>
            </a:r>
            <a:r>
              <a:rPr lang="uk-UA" dirty="0"/>
              <a:t> стовбур, що прямує вгору і направо, потім ліва загальна сонна артерія і ліва підключична </a:t>
            </a:r>
            <a:r>
              <a:rPr lang="uk-UA" dirty="0" smtClean="0"/>
              <a:t>артерія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77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27311</TotalTime>
  <Words>3706</Words>
  <Application>Microsoft Office PowerPoint</Application>
  <PresentationFormat>Экран (4:3)</PresentationFormat>
  <Paragraphs>305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Аптека</vt:lpstr>
      <vt:lpstr>Тема: Артерії великого кола кровообігу</vt:lpstr>
      <vt:lpstr>План:</vt:lpstr>
      <vt:lpstr>Аорта (aorta)</vt:lpstr>
      <vt:lpstr>Висхідна аорта  (pars ascendens aortae)</vt:lpstr>
      <vt:lpstr>Дуга аорти (arcus aortae)</vt:lpstr>
      <vt:lpstr>Низхідна частина аорти  (pars descendens aortae) </vt:lpstr>
      <vt:lpstr>Грудна частина аорти  (pars thoracica aortae)</vt:lpstr>
      <vt:lpstr>Черевна частина аорти  (pars abdominalis aortae) </vt:lpstr>
      <vt:lpstr>Гілки дуги аорти </vt:lpstr>
      <vt:lpstr>Плечоголовний стовбур (truncus brachiocephalicus)</vt:lpstr>
      <vt:lpstr>Загальна сонна артерія  (a. Carotis communis)</vt:lpstr>
      <vt:lpstr>біфуркація загальної сонної артерії</vt:lpstr>
      <vt:lpstr>Зовнішня сонна артерія  (a. Carotis externa) </vt:lpstr>
      <vt:lpstr>Гілки зовнішньої сонної артерії</vt:lpstr>
      <vt:lpstr>Передні гілки  зовнішньої сонної артерії</vt:lpstr>
      <vt:lpstr>Гілки верхньої щитоподібної артерії</vt:lpstr>
      <vt:lpstr>Язикова артерія  (a. lingualis)</vt:lpstr>
      <vt:lpstr>Лицьова артерія  (a. facialis) </vt:lpstr>
      <vt:lpstr>Задні гілки  зовнішньої сонної артерії</vt:lpstr>
      <vt:lpstr>Задня вушна артерія  (a. auricularis posterior)</vt:lpstr>
      <vt:lpstr>Медіальні гілки  зовнішньої сонної артерії</vt:lpstr>
      <vt:lpstr>Кінцеві гілки  зовнішньої сонної артерії</vt:lpstr>
      <vt:lpstr>Верхньощелепна артерія  (a. maxillaris)</vt:lpstr>
      <vt:lpstr>Презентация PowerPoint</vt:lpstr>
      <vt:lpstr>Презентация PowerPoint</vt:lpstr>
      <vt:lpstr>Презентация PowerPoint</vt:lpstr>
      <vt:lpstr>Презентация PowerPoint</vt:lpstr>
      <vt:lpstr>Міжсистемні анастомози  на голові та шиї </vt:lpstr>
      <vt:lpstr>Внутрішня сонна артерія  (a. Carotis interna)</vt:lpstr>
      <vt:lpstr>Очна артерія (a. ophthalmica)</vt:lpstr>
      <vt:lpstr>Презентация PowerPoint</vt:lpstr>
      <vt:lpstr>Передня мозкова артерія  (a. Cerebri anterior)</vt:lpstr>
      <vt:lpstr>Середня мозкова артерія (a. Cerebri media) </vt:lpstr>
      <vt:lpstr>Задня сполучна артерія (a. communicans posterior)  Передня ворсинчаста артерія (a. chorioidea anterior) </vt:lpstr>
      <vt:lpstr>Підключична артерія  (a. subclavia)</vt:lpstr>
      <vt:lpstr>Відділи Підключичної артерії</vt:lpstr>
      <vt:lpstr>Гілки підключичної артерії</vt:lpstr>
      <vt:lpstr>Хребетна артерія  (a. Vertebralis)</vt:lpstr>
      <vt:lpstr>Презентация PowerPoint</vt:lpstr>
      <vt:lpstr>Внутрішньочерепна частина хребетної артерії</vt:lpstr>
      <vt:lpstr>Базилярна артерія (a. Basilaris)</vt:lpstr>
      <vt:lpstr>Задня мозкова артерія  (a. Cerebri posterior)</vt:lpstr>
      <vt:lpstr>артеріальне коло великого мозку (Вілізієво коло)</vt:lpstr>
      <vt:lpstr>Презентация PowerPoint</vt:lpstr>
      <vt:lpstr>Басейни хребтової і внутрішньої сонної артерії</vt:lpstr>
      <vt:lpstr>Функції Вілізієвого кола і кола Захарченко</vt:lpstr>
      <vt:lpstr>Внутрішня грудна артерія  (a. Thoracica interna)</vt:lpstr>
      <vt:lpstr>Внутрішня грудна артерія і її положення в черевній стінці</vt:lpstr>
      <vt:lpstr>Щито-шийний стовбур (truncus thyrocervicalis)</vt:lpstr>
      <vt:lpstr>Реберно-шийний стовбур (truncus costocervicalis)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Tanya</dc:creator>
  <cp:lastModifiedBy>Tanya</cp:lastModifiedBy>
  <cp:revision>415</cp:revision>
  <dcterms:created xsi:type="dcterms:W3CDTF">2018-04-01T12:45:45Z</dcterms:created>
  <dcterms:modified xsi:type="dcterms:W3CDTF">2020-03-19T12:54:25Z</dcterms:modified>
</cp:coreProperties>
</file>